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86" r:id="rId5"/>
    <p:sldId id="261" r:id="rId6"/>
    <p:sldId id="289" r:id="rId7"/>
    <p:sldId id="287" r:id="rId8"/>
    <p:sldId id="288" r:id="rId9"/>
    <p:sldId id="259" r:id="rId10"/>
    <p:sldId id="260" r:id="rId11"/>
    <p:sldId id="262" r:id="rId12"/>
    <p:sldId id="263" r:id="rId13"/>
    <p:sldId id="264" r:id="rId14"/>
    <p:sldId id="265" r:id="rId15"/>
    <p:sldId id="266" r:id="rId16"/>
    <p:sldId id="267" r:id="rId17"/>
    <p:sldId id="271" r:id="rId18"/>
    <p:sldId id="268" r:id="rId19"/>
    <p:sldId id="269" r:id="rId20"/>
    <p:sldId id="270"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3272" y="-101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956ED8A-B9D1-4FB8-92FE-546F546C64C8}" type="slidenum">
              <a:rPr lang="zh-TW" altLang="en-US" smtClean="0"/>
              <a:t>‹#›</a:t>
            </a:fld>
            <a:endParaRPr lang="zh-TW"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956ED8A-B9D1-4FB8-92FE-546F546C64C8}"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956ED8A-B9D1-4FB8-92FE-546F546C64C8}"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956ED8A-B9D1-4FB8-92FE-546F546C64C8}"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956ED8A-B9D1-4FB8-92FE-546F546C64C8}" type="slidenum">
              <a:rPr lang="zh-TW" altLang="en-US" smtClean="0"/>
              <a:t>‹#›</a:t>
            </a:fld>
            <a:endParaRPr lang="zh-TW"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956ED8A-B9D1-4FB8-92FE-546F546C64C8}"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956ED8A-B9D1-4FB8-92FE-546F546C64C8}" type="slidenum">
              <a:rPr lang="zh-TW" altLang="en-US" smtClean="0"/>
              <a:t>‹#›</a:t>
            </a:fld>
            <a:endParaRPr lang="zh-TW"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956ED8A-B9D1-4FB8-92FE-546F546C64C8}"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956ED8A-B9D1-4FB8-92FE-546F546C64C8}"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956ED8A-B9D1-4FB8-92FE-546F546C64C8}" type="slidenum">
              <a:rPr lang="zh-TW" altLang="en-US" smtClean="0"/>
              <a:t>‹#›</a:t>
            </a:fld>
            <a:endParaRPr lang="zh-TW"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6D51C458-342E-47D8-84FD-2DD9FAE63602}" type="datetimeFigureOut">
              <a:rPr lang="zh-TW" altLang="en-US" smtClean="0"/>
              <a:t>2014/5/30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956ED8A-B9D1-4FB8-92FE-546F546C64C8}"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6D51C458-342E-47D8-84FD-2DD9FAE63602}" type="datetimeFigureOut">
              <a:rPr lang="zh-TW" altLang="en-US" smtClean="0"/>
              <a:t>2014/5/30</a:t>
            </a:fld>
            <a:endParaRPr lang="zh-TW"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zh-TW"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956ED8A-B9D1-4FB8-92FE-546F546C64C8}"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g"/><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g"/><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slide" Target="slide9.xml"/><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slide" Target="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 Target="slide9.xml"/><Relationship Id="rId1" Type="http://schemas.openxmlformats.org/officeDocument/2006/relationships/slideLayout" Target="../slideLayouts/slideLayout5.xml"/><Relationship Id="rId2"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slide" Target="slide9.xml"/><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 Target="slide9.xml"/><Relationship Id="rId1" Type="http://schemas.openxmlformats.org/officeDocument/2006/relationships/slideLayout" Target="../slideLayouts/slideLayout4.xml"/><Relationship Id="rId2"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jpg"/><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jpg"/><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slide" Target="slide9.xml"/><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outu.be/-4Ahkm88yH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 Target="slide15.xml"/><Relationship Id="rId4" Type="http://schemas.openxmlformats.org/officeDocument/2006/relationships/slide" Target="slide17.xml"/><Relationship Id="rId5" Type="http://schemas.openxmlformats.org/officeDocument/2006/relationships/slide" Target="slide25.xml"/><Relationship Id="rId6" Type="http://schemas.openxmlformats.org/officeDocument/2006/relationships/slide" Target="slide26.xml"/><Relationship Id="rId7" Type="http://schemas.openxmlformats.org/officeDocument/2006/relationships/slide" Target="slide27.xml"/><Relationship Id="rId8"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2420888"/>
            <a:ext cx="8077200" cy="1673352"/>
          </a:xfrm>
        </p:spPr>
        <p:txBody>
          <a:bodyPr/>
          <a:lstStyle/>
          <a:p>
            <a:r>
              <a:rPr lang="zh-TW" altLang="en-US" dirty="0" smtClean="0">
                <a:latin typeface="微軟正黑體" pitchFamily="34" charset="-120"/>
                <a:ea typeface="微軟正黑體" pitchFamily="34" charset="-120"/>
              </a:rPr>
              <a:t>多功能及時套用濾鏡</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en-US" altLang="zh-TW" dirty="0" err="1" smtClean="0">
                <a:latin typeface="微軟正黑體" pitchFamily="34" charset="-120"/>
                <a:ea typeface="微軟正黑體" pitchFamily="34" charset="-120"/>
              </a:rPr>
              <a:t>InstaFilter</a:t>
            </a:r>
            <a:endParaRPr lang="zh-TW" altLang="en-US" dirty="0">
              <a:latin typeface="微軟正黑體" pitchFamily="34" charset="-120"/>
              <a:ea typeface="微軟正黑體" pitchFamily="34" charset="-120"/>
            </a:endParaRPr>
          </a:p>
        </p:txBody>
      </p:sp>
      <p:sp>
        <p:nvSpPr>
          <p:cNvPr id="3" name="副標題 2"/>
          <p:cNvSpPr>
            <a:spLocks noGrp="1"/>
          </p:cNvSpPr>
          <p:nvPr>
            <p:ph type="subTitle" idx="1"/>
          </p:nvPr>
        </p:nvSpPr>
        <p:spPr>
          <a:xfrm>
            <a:off x="5868144" y="4941168"/>
            <a:ext cx="2748608" cy="1499616"/>
          </a:xfrm>
        </p:spPr>
        <p:txBody>
          <a:bodyPr/>
          <a:lstStyle/>
          <a:p>
            <a:r>
              <a:rPr lang="zh-TW" altLang="en-US" dirty="0" smtClean="0">
                <a:latin typeface="微軟正黑體" pitchFamily="34" charset="-120"/>
                <a:ea typeface="微軟正黑體" pitchFamily="34" charset="-120"/>
              </a:rPr>
              <a:t>陳聲華</a:t>
            </a:r>
            <a:r>
              <a:rPr lang="en-US" altLang="zh-TW" dirty="0" smtClean="0">
                <a:latin typeface="微軟正黑體" pitchFamily="34" charset="-120"/>
                <a:ea typeface="微軟正黑體" pitchFamily="34" charset="-120"/>
              </a:rPr>
              <a:t>01160554</a:t>
            </a:r>
          </a:p>
          <a:p>
            <a:r>
              <a:rPr lang="zh-TW" altLang="en-US" dirty="0" smtClean="0">
                <a:latin typeface="微軟正黑體" pitchFamily="34" charset="-120"/>
                <a:ea typeface="微軟正黑體" pitchFamily="34" charset="-120"/>
              </a:rPr>
              <a:t>萬伃倫</a:t>
            </a:r>
            <a:r>
              <a:rPr lang="en-US" altLang="zh-TW" dirty="0" smtClean="0">
                <a:latin typeface="微軟正黑體" pitchFamily="34" charset="-120"/>
                <a:ea typeface="微軟正黑體" pitchFamily="34" charset="-120"/>
              </a:rPr>
              <a:t>01160315</a:t>
            </a:r>
          </a:p>
          <a:p>
            <a:r>
              <a:rPr lang="zh-TW" altLang="en-US" dirty="0" smtClean="0">
                <a:latin typeface="微軟正黑體" pitchFamily="34" charset="-120"/>
                <a:ea typeface="微軟正黑體" pitchFamily="34" charset="-120"/>
              </a:rPr>
              <a:t>鍾佳軒</a:t>
            </a:r>
            <a:r>
              <a:rPr lang="en-US" altLang="zh-TW" dirty="0" smtClean="0">
                <a:latin typeface="微軟正黑體" pitchFamily="34" charset="-120"/>
                <a:ea typeface="微軟正黑體" pitchFamily="34" charset="-120"/>
              </a:rPr>
              <a:t>01160714</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16559912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dirty="0" smtClean="0">
                <a:latin typeface="微軟正黑體" pitchFamily="34" charset="-120"/>
                <a:ea typeface="微軟正黑體" pitchFamily="34" charset="-120"/>
              </a:rPr>
              <a:t>圖層混和模式 </a:t>
            </a:r>
            <a:r>
              <a:rPr lang="en-US" altLang="zh-TW" sz="3200" dirty="0" smtClean="0">
                <a:latin typeface="微軟正黑體" pitchFamily="34" charset="-120"/>
                <a:ea typeface="微軟正黑體" pitchFamily="34" charset="-120"/>
              </a:rPr>
              <a:t>– </a:t>
            </a:r>
            <a:r>
              <a:rPr lang="zh-TW" altLang="en-US" sz="3200" dirty="0" smtClean="0">
                <a:latin typeface="微軟正黑體" pitchFamily="34" charset="-120"/>
                <a:ea typeface="微軟正黑體" pitchFamily="34" charset="-120"/>
              </a:rPr>
              <a:t>測試影像</a:t>
            </a:r>
            <a:endParaRPr lang="zh-TW" altLang="en-US" sz="3200" dirty="0">
              <a:latin typeface="微軟正黑體" pitchFamily="34" charset="-120"/>
              <a:ea typeface="微軟正黑體" pitchFamily="34" charset="-120"/>
            </a:endParaRPr>
          </a:p>
        </p:txBody>
      </p:sp>
      <p:sp>
        <p:nvSpPr>
          <p:cNvPr id="5" name="文字版面配置區 4"/>
          <p:cNvSpPr>
            <a:spLocks noGrp="1"/>
          </p:cNvSpPr>
          <p:nvPr>
            <p:ph type="body" idx="1"/>
          </p:nvPr>
        </p:nvSpPr>
        <p:spPr/>
        <p:txBody>
          <a:bodyPr/>
          <a:lstStyle/>
          <a:p>
            <a:r>
              <a:rPr lang="en-US" altLang="zh-TW" dirty="0" err="1" smtClean="0">
                <a:latin typeface="微軟正黑體" pitchFamily="34" charset="-120"/>
                <a:ea typeface="微軟正黑體" pitchFamily="34" charset="-120"/>
              </a:rPr>
              <a:t>lenna</a:t>
            </a:r>
            <a:endParaRPr lang="zh-TW" altLang="en-US" dirty="0">
              <a:latin typeface="微軟正黑體" pitchFamily="34" charset="-120"/>
              <a:ea typeface="微軟正黑體" pitchFamily="34" charset="-120"/>
            </a:endParaRPr>
          </a:p>
        </p:txBody>
      </p:sp>
      <p:pic>
        <p:nvPicPr>
          <p:cNvPr id="8" name="內容版面配置區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447925"/>
            <a:ext cx="3932238" cy="3932238"/>
          </a:xfrm>
        </p:spPr>
      </p:pic>
      <p:sp>
        <p:nvSpPr>
          <p:cNvPr id="3" name="文字版面配置區 2"/>
          <p:cNvSpPr>
            <a:spLocks noGrp="1"/>
          </p:cNvSpPr>
          <p:nvPr>
            <p:ph type="body" sz="quarter" idx="3"/>
          </p:nvPr>
        </p:nvSpPr>
        <p:spPr/>
        <p:txBody>
          <a:bodyPr>
            <a:normAutofit/>
          </a:bodyPr>
          <a:lstStyle/>
          <a:p>
            <a:r>
              <a:rPr lang="en-US" altLang="zh-TW" dirty="0">
                <a:latin typeface="微軟正黑體" pitchFamily="34" charset="-120"/>
                <a:ea typeface="微軟正黑體" pitchFamily="34" charset="-120"/>
              </a:rPr>
              <a:t>airplane</a:t>
            </a:r>
            <a:endParaRPr lang="zh-TW" altLang="en-US" dirty="0">
              <a:latin typeface="微軟正黑體" pitchFamily="34" charset="-120"/>
              <a:ea typeface="微軟正黑體" pitchFamily="34" charset="-120"/>
            </a:endParaRPr>
          </a:p>
        </p:txBody>
      </p:sp>
      <p:pic>
        <p:nvPicPr>
          <p:cNvPr id="9" name="內容版面配置區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54563" y="2447925"/>
            <a:ext cx="3932237" cy="3932237"/>
          </a:xfrm>
        </p:spPr>
      </p:pic>
    </p:spTree>
    <p:extLst>
      <p:ext uri="{BB962C8B-B14F-4D97-AF65-F5344CB8AC3E}">
        <p14:creationId xmlns:p14="http://schemas.microsoft.com/office/powerpoint/2010/main" val="14536496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dirty="0" smtClean="0">
                <a:latin typeface="微軟正黑體" pitchFamily="34" charset="-120"/>
                <a:ea typeface="微軟正黑體" pitchFamily="34" charset="-120"/>
              </a:rPr>
              <a:t>圖層混和模式 </a:t>
            </a:r>
            <a:r>
              <a:rPr lang="en-US" altLang="zh-TW" sz="3200" dirty="0" smtClean="0">
                <a:latin typeface="微軟正黑體" pitchFamily="34" charset="-120"/>
                <a:ea typeface="微軟正黑體" pitchFamily="34" charset="-120"/>
              </a:rPr>
              <a:t>– </a:t>
            </a:r>
            <a:r>
              <a:rPr lang="zh-TW" altLang="en-US" sz="3200" dirty="0" smtClean="0">
                <a:latin typeface="微軟正黑體" pitchFamily="34" charset="-120"/>
                <a:ea typeface="微軟正黑體" pitchFamily="34" charset="-120"/>
              </a:rPr>
              <a:t>影像相加</a:t>
            </a:r>
            <a:r>
              <a:rPr lang="en-US" altLang="zh-TW" sz="3200" dirty="0" smtClean="0">
                <a:latin typeface="微軟正黑體" pitchFamily="34" charset="-120"/>
                <a:ea typeface="微軟正黑體" pitchFamily="34" charset="-120"/>
              </a:rPr>
              <a:t>(Linear Dodge)</a:t>
            </a:r>
            <a:endParaRPr lang="zh-TW" altLang="en-US" sz="3200" dirty="0">
              <a:latin typeface="微軟正黑體" pitchFamily="34" charset="-120"/>
              <a:ea typeface="微軟正黑體" pitchFamily="34" charset="-120"/>
            </a:endParaRPr>
          </a:p>
        </p:txBody>
      </p:sp>
      <p:sp>
        <p:nvSpPr>
          <p:cNvPr id="3" name="文字版面配置區 2"/>
          <p:cNvSpPr>
            <a:spLocks noGrp="1"/>
          </p:cNvSpPr>
          <p:nvPr>
            <p:ph type="body" idx="1"/>
          </p:nvPr>
        </p:nvSpPr>
        <p:spPr/>
        <p:txBody>
          <a:bodyPr>
            <a:normAutofit/>
          </a:bodyPr>
          <a:lstStyle/>
          <a:p>
            <a:r>
              <a:rPr lang="en-US" altLang="zh-TW" dirty="0" err="1" smtClean="0">
                <a:latin typeface="微軟正黑體" pitchFamily="34" charset="-120"/>
                <a:ea typeface="微軟正黑體" pitchFamily="34" charset="-120"/>
              </a:rPr>
              <a:t>InstaFilter</a:t>
            </a:r>
            <a:endParaRPr lang="zh-TW" altLang="en-US" dirty="0">
              <a:latin typeface="微軟正黑體" pitchFamily="34" charset="-120"/>
              <a:ea typeface="微軟正黑體" pitchFamily="34" charset="-120"/>
            </a:endParaRPr>
          </a:p>
        </p:txBody>
      </p:sp>
      <p:pic>
        <p:nvPicPr>
          <p:cNvPr id="7" name="內容版面配置區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447925"/>
            <a:ext cx="3932238" cy="3932238"/>
          </a:xfrm>
        </p:spPr>
      </p:pic>
      <p:sp>
        <p:nvSpPr>
          <p:cNvPr id="5" name="文字版面配置區 4"/>
          <p:cNvSpPr>
            <a:spLocks noGrp="1"/>
          </p:cNvSpPr>
          <p:nvPr>
            <p:ph type="body" sz="quarter" idx="3"/>
          </p:nvPr>
        </p:nvSpPr>
        <p:spPr/>
        <p:txBody>
          <a:bodyPr/>
          <a:lstStyle/>
          <a:p>
            <a:r>
              <a:rPr lang="en-US" altLang="zh-TW" dirty="0" err="1" smtClean="0">
                <a:latin typeface="微軟正黑體" pitchFamily="34" charset="-120"/>
                <a:ea typeface="微軟正黑體" pitchFamily="34" charset="-120"/>
              </a:rPr>
              <a:t>PhotoShop</a:t>
            </a:r>
            <a:endParaRPr lang="zh-TW" altLang="en-US" dirty="0">
              <a:latin typeface="微軟正黑體" pitchFamily="34" charset="-120"/>
              <a:ea typeface="微軟正黑體" pitchFamily="34" charset="-120"/>
            </a:endParaRPr>
          </a:p>
        </p:txBody>
      </p:sp>
      <p:pic>
        <p:nvPicPr>
          <p:cNvPr id="8" name="內容版面配置區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54563" y="2447925"/>
            <a:ext cx="3932237" cy="3932237"/>
          </a:xfrm>
        </p:spPr>
      </p:pic>
    </p:spTree>
    <p:extLst>
      <p:ext uri="{BB962C8B-B14F-4D97-AF65-F5344CB8AC3E}">
        <p14:creationId xmlns:p14="http://schemas.microsoft.com/office/powerpoint/2010/main" val="9640566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dirty="0" smtClean="0">
                <a:latin typeface="微軟正黑體" pitchFamily="34" charset="-120"/>
                <a:ea typeface="微軟正黑體" pitchFamily="34" charset="-120"/>
              </a:rPr>
              <a:t>圖層混和模式 </a:t>
            </a:r>
            <a:r>
              <a:rPr lang="en-US" altLang="zh-TW" sz="3200" dirty="0" smtClean="0">
                <a:latin typeface="微軟正黑體" pitchFamily="34" charset="-120"/>
                <a:ea typeface="微軟正黑體" pitchFamily="34" charset="-120"/>
              </a:rPr>
              <a:t>– </a:t>
            </a:r>
            <a:r>
              <a:rPr lang="zh-TW" altLang="en-US" sz="3200" dirty="0" smtClean="0">
                <a:latin typeface="微軟正黑體" pitchFamily="34" charset="-120"/>
                <a:ea typeface="微軟正黑體" pitchFamily="34" charset="-120"/>
              </a:rPr>
              <a:t>濾色</a:t>
            </a:r>
            <a:r>
              <a:rPr lang="en-US" altLang="zh-TW" sz="3200" dirty="0" smtClean="0">
                <a:latin typeface="微軟正黑體" pitchFamily="34" charset="-120"/>
                <a:ea typeface="微軟正黑體" pitchFamily="34" charset="-120"/>
              </a:rPr>
              <a:t>(Screen)</a:t>
            </a:r>
            <a:endParaRPr lang="zh-TW" altLang="en-US" sz="3200" dirty="0">
              <a:latin typeface="微軟正黑體" pitchFamily="34" charset="-120"/>
              <a:ea typeface="微軟正黑體" pitchFamily="34" charset="-120"/>
            </a:endParaRPr>
          </a:p>
        </p:txBody>
      </p:sp>
      <p:sp>
        <p:nvSpPr>
          <p:cNvPr id="3" name="文字版面配置區 2"/>
          <p:cNvSpPr>
            <a:spLocks noGrp="1"/>
          </p:cNvSpPr>
          <p:nvPr>
            <p:ph type="body" idx="1"/>
          </p:nvPr>
        </p:nvSpPr>
        <p:spPr/>
        <p:txBody>
          <a:bodyPr/>
          <a:lstStyle/>
          <a:p>
            <a:r>
              <a:rPr lang="en-US" altLang="zh-TW" dirty="0" err="1" smtClean="0">
                <a:latin typeface="微軟正黑體" pitchFamily="34" charset="-120"/>
                <a:ea typeface="微軟正黑體" pitchFamily="34" charset="-120"/>
              </a:rPr>
              <a:t>InstaFilter</a:t>
            </a:r>
            <a:endParaRPr lang="zh-TW" altLang="en-US" dirty="0">
              <a:latin typeface="微軟正黑體" pitchFamily="34" charset="-120"/>
              <a:ea typeface="微軟正黑體" pitchFamily="34" charset="-120"/>
            </a:endParaRPr>
          </a:p>
        </p:txBody>
      </p:sp>
      <p:pic>
        <p:nvPicPr>
          <p:cNvPr id="7" name="內容版面配置區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447925"/>
            <a:ext cx="3932238" cy="3932238"/>
          </a:xfrm>
        </p:spPr>
      </p:pic>
      <p:sp>
        <p:nvSpPr>
          <p:cNvPr id="5" name="文字版面配置區 4"/>
          <p:cNvSpPr>
            <a:spLocks noGrp="1"/>
          </p:cNvSpPr>
          <p:nvPr>
            <p:ph type="body" sz="quarter" idx="3"/>
          </p:nvPr>
        </p:nvSpPr>
        <p:spPr/>
        <p:txBody>
          <a:bodyPr/>
          <a:lstStyle/>
          <a:p>
            <a:r>
              <a:rPr lang="en-US" altLang="zh-TW" dirty="0" err="1" smtClean="0">
                <a:latin typeface="微軟正黑體" pitchFamily="34" charset="-120"/>
                <a:ea typeface="微軟正黑體" pitchFamily="34" charset="-120"/>
              </a:rPr>
              <a:t>PhotoShop</a:t>
            </a:r>
            <a:endParaRPr lang="zh-TW" altLang="en-US" dirty="0">
              <a:latin typeface="微軟正黑體" pitchFamily="34" charset="-120"/>
              <a:ea typeface="微軟正黑體" pitchFamily="34" charset="-120"/>
            </a:endParaRPr>
          </a:p>
        </p:txBody>
      </p:sp>
      <p:pic>
        <p:nvPicPr>
          <p:cNvPr id="8" name="內容版面配置區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54563" y="2447925"/>
            <a:ext cx="3932237" cy="3932237"/>
          </a:xfrm>
        </p:spPr>
      </p:pic>
    </p:spTree>
    <p:extLst>
      <p:ext uri="{BB962C8B-B14F-4D97-AF65-F5344CB8AC3E}">
        <p14:creationId xmlns:p14="http://schemas.microsoft.com/office/powerpoint/2010/main" val="31472406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dirty="0" smtClean="0">
                <a:latin typeface="微軟正黑體" pitchFamily="34" charset="-120"/>
                <a:ea typeface="微軟正黑體" pitchFamily="34" charset="-120"/>
              </a:rPr>
              <a:t>圖層混和模式 </a:t>
            </a:r>
            <a:r>
              <a:rPr lang="en-US" altLang="zh-TW" sz="3200" dirty="0" smtClean="0">
                <a:latin typeface="微軟正黑體" pitchFamily="34" charset="-120"/>
                <a:ea typeface="微軟正黑體" pitchFamily="34" charset="-120"/>
              </a:rPr>
              <a:t>– </a:t>
            </a:r>
            <a:r>
              <a:rPr lang="zh-TW" altLang="en-US" sz="3200" dirty="0">
                <a:latin typeface="微軟正黑體" pitchFamily="34" charset="-120"/>
                <a:ea typeface="微軟正黑體" pitchFamily="34" charset="-120"/>
              </a:rPr>
              <a:t>實色疊印混和</a:t>
            </a:r>
            <a:r>
              <a:rPr lang="en-US" altLang="zh-TW" sz="3200" dirty="0" smtClean="0">
                <a:latin typeface="微軟正黑體" pitchFamily="34" charset="-120"/>
                <a:ea typeface="微軟正黑體" pitchFamily="34" charset="-120"/>
              </a:rPr>
              <a:t>(Hard Mix)</a:t>
            </a:r>
            <a:endParaRPr lang="zh-TW" altLang="en-US" sz="3200" dirty="0">
              <a:latin typeface="微軟正黑體" pitchFamily="34" charset="-120"/>
              <a:ea typeface="微軟正黑體" pitchFamily="34" charset="-120"/>
            </a:endParaRPr>
          </a:p>
        </p:txBody>
      </p:sp>
      <p:sp>
        <p:nvSpPr>
          <p:cNvPr id="5" name="文字版面配置區 4"/>
          <p:cNvSpPr>
            <a:spLocks noGrp="1"/>
          </p:cNvSpPr>
          <p:nvPr>
            <p:ph type="body" idx="1"/>
          </p:nvPr>
        </p:nvSpPr>
        <p:spPr/>
        <p:txBody>
          <a:bodyPr/>
          <a:lstStyle/>
          <a:p>
            <a:r>
              <a:rPr lang="en-US" altLang="zh-TW" dirty="0" err="1">
                <a:latin typeface="微軟正黑體" pitchFamily="34" charset="-120"/>
                <a:ea typeface="微軟正黑體" pitchFamily="34" charset="-120"/>
              </a:rPr>
              <a:t>InstaFilter</a:t>
            </a:r>
            <a:endParaRPr lang="zh-TW" altLang="en-US" dirty="0">
              <a:latin typeface="微軟正黑體" pitchFamily="34" charset="-120"/>
              <a:ea typeface="微軟正黑體" pitchFamily="34" charset="-120"/>
            </a:endParaRPr>
          </a:p>
        </p:txBody>
      </p:sp>
      <p:pic>
        <p:nvPicPr>
          <p:cNvPr id="7" name="內容版面配置區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447925"/>
            <a:ext cx="3932238" cy="3932238"/>
          </a:xfrm>
        </p:spPr>
      </p:pic>
      <p:sp>
        <p:nvSpPr>
          <p:cNvPr id="3" name="文字版面配置區 2"/>
          <p:cNvSpPr>
            <a:spLocks noGrp="1"/>
          </p:cNvSpPr>
          <p:nvPr>
            <p:ph type="body" sz="quarter" idx="3"/>
          </p:nvPr>
        </p:nvSpPr>
        <p:spPr/>
        <p:txBody>
          <a:bodyPr/>
          <a:lstStyle/>
          <a:p>
            <a:r>
              <a:rPr lang="en-US" altLang="zh-TW" dirty="0" err="1" smtClean="0">
                <a:latin typeface="微軟正黑體" pitchFamily="34" charset="-120"/>
                <a:ea typeface="微軟正黑體" pitchFamily="34" charset="-120"/>
              </a:rPr>
              <a:t>PhotoShop</a:t>
            </a:r>
            <a:endParaRPr lang="zh-TW" altLang="en-US" dirty="0">
              <a:latin typeface="微軟正黑體" pitchFamily="34" charset="-120"/>
              <a:ea typeface="微軟正黑體" pitchFamily="34" charset="-120"/>
            </a:endParaRPr>
          </a:p>
        </p:txBody>
      </p:sp>
      <p:pic>
        <p:nvPicPr>
          <p:cNvPr id="8" name="內容版面配置區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54563" y="2447925"/>
            <a:ext cx="3932237" cy="3932237"/>
          </a:xfrm>
        </p:spPr>
      </p:pic>
    </p:spTree>
    <p:extLst>
      <p:ext uri="{BB962C8B-B14F-4D97-AF65-F5344CB8AC3E}">
        <p14:creationId xmlns:p14="http://schemas.microsoft.com/office/powerpoint/2010/main" val="14365498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dirty="0" smtClean="0">
                <a:latin typeface="微軟正黑體" pitchFamily="34" charset="-120"/>
                <a:ea typeface="微軟正黑體" pitchFamily="34" charset="-120"/>
              </a:rPr>
              <a:t>圖層混和模式</a:t>
            </a:r>
            <a:endParaRPr lang="zh-TW" altLang="en-US" sz="3200" dirty="0">
              <a:latin typeface="微軟正黑體" pitchFamily="34" charset="-120"/>
              <a:ea typeface="微軟正黑體" pitchFamily="34" charset="-120"/>
            </a:endParaRPr>
          </a:p>
        </p:txBody>
      </p:sp>
      <p:sp>
        <p:nvSpPr>
          <p:cNvPr id="3" name="文字版面配置區 2"/>
          <p:cNvSpPr>
            <a:spLocks noGrp="1"/>
          </p:cNvSpPr>
          <p:nvPr>
            <p:ph type="body" idx="1"/>
          </p:nvPr>
        </p:nvSpPr>
        <p:spPr/>
        <p:txBody>
          <a:bodyPr/>
          <a:lstStyle/>
          <a:p>
            <a:r>
              <a:rPr lang="en-US" altLang="zh-TW" dirty="0" err="1" smtClean="0">
                <a:latin typeface="微軟正黑體" pitchFamily="34" charset="-120"/>
                <a:ea typeface="微軟正黑體" pitchFamily="34" charset="-120"/>
              </a:rPr>
              <a:t>InstaFilter</a:t>
            </a:r>
            <a:endParaRPr lang="zh-TW" altLang="en-US" dirty="0">
              <a:latin typeface="微軟正黑體" pitchFamily="34" charset="-120"/>
              <a:ea typeface="微軟正黑體" pitchFamily="34" charset="-120"/>
            </a:endParaRPr>
          </a:p>
        </p:txBody>
      </p:sp>
      <p:pic>
        <p:nvPicPr>
          <p:cNvPr id="7" name="內容版面配置區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45984" y="2438400"/>
            <a:ext cx="1954670" cy="3951288"/>
          </a:xfrm>
        </p:spPr>
      </p:pic>
      <p:sp>
        <p:nvSpPr>
          <p:cNvPr id="5" name="文字版面配置區 4"/>
          <p:cNvSpPr>
            <a:spLocks noGrp="1"/>
          </p:cNvSpPr>
          <p:nvPr>
            <p:ph type="body" sz="quarter" idx="3"/>
          </p:nvPr>
        </p:nvSpPr>
        <p:spPr/>
        <p:txBody>
          <a:bodyPr/>
          <a:lstStyle/>
          <a:p>
            <a:r>
              <a:rPr lang="en-US" altLang="zh-TW" dirty="0" err="1" smtClean="0">
                <a:latin typeface="微軟正黑體" pitchFamily="34" charset="-120"/>
                <a:ea typeface="微軟正黑體" pitchFamily="34" charset="-120"/>
              </a:rPr>
              <a:t>PhotoShop</a:t>
            </a:r>
            <a:endParaRPr lang="zh-TW" altLang="en-US" dirty="0">
              <a:latin typeface="微軟正黑體" pitchFamily="34" charset="-120"/>
              <a:ea typeface="微軟正黑體" pitchFamily="34" charset="-120"/>
            </a:endParaRPr>
          </a:p>
        </p:txBody>
      </p:sp>
      <p:pic>
        <p:nvPicPr>
          <p:cNvPr id="8" name="內容版面配置區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22942" y="2438400"/>
            <a:ext cx="995479" cy="3951288"/>
          </a:xfrm>
        </p:spPr>
      </p:pic>
      <p:sp>
        <p:nvSpPr>
          <p:cNvPr id="10" name="動作按鈕: 首頁 9">
            <a:hlinkClick r:id="rId4" action="ppaction://hlinksldjump" highlightClick="1"/>
          </p:cNvPr>
          <p:cNvSpPr/>
          <p:nvPr/>
        </p:nvSpPr>
        <p:spPr>
          <a:xfrm>
            <a:off x="8388424" y="6165304"/>
            <a:ext cx="540000" cy="540000"/>
          </a:xfrm>
          <a:prstGeom prst="actionButtonHom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125397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normAutofit/>
          </a:bodyPr>
          <a:lstStyle/>
          <a:p>
            <a:r>
              <a:rPr lang="zh-TW" altLang="en-US" sz="3600" dirty="0" smtClean="0"/>
              <a:t>使用者自訂濾鏡</a:t>
            </a:r>
            <a:endParaRPr lang="zh-TW" altLang="en-US" sz="3600" dirty="0"/>
          </a:p>
        </p:txBody>
      </p:sp>
      <p:pic>
        <p:nvPicPr>
          <p:cNvPr id="20" name="圖片版面配置區 1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838" y="1600200"/>
            <a:ext cx="7466323" cy="4876800"/>
          </a:xfrm>
        </p:spPr>
      </p:pic>
    </p:spTree>
    <p:extLst>
      <p:ext uri="{BB962C8B-B14F-4D97-AF65-F5344CB8AC3E}">
        <p14:creationId xmlns:p14="http://schemas.microsoft.com/office/powerpoint/2010/main" val="236971859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normAutofit/>
          </a:bodyPr>
          <a:lstStyle/>
          <a:p>
            <a:r>
              <a:rPr lang="zh-TW" altLang="en-US" sz="3600" dirty="0" smtClean="0"/>
              <a:t>使用者自訂濾鏡 </a:t>
            </a:r>
            <a:r>
              <a:rPr lang="en-US" altLang="zh-TW" sz="3600" dirty="0" smtClean="0"/>
              <a:t>–</a:t>
            </a:r>
            <a:r>
              <a:rPr lang="zh-TW" altLang="en-US" sz="3600" dirty="0" smtClean="0"/>
              <a:t> 效果</a:t>
            </a:r>
            <a:endParaRPr lang="zh-TW" altLang="en-US" sz="3600" dirty="0"/>
          </a:p>
        </p:txBody>
      </p:sp>
      <p:pic>
        <p:nvPicPr>
          <p:cNvPr id="20" name="圖片版面配置區 1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838" y="1611842"/>
            <a:ext cx="7466323" cy="4853514"/>
          </a:xfrm>
        </p:spPr>
      </p:pic>
      <p:sp>
        <p:nvSpPr>
          <p:cNvPr id="4" name="動作按鈕: 首頁 3">
            <a:hlinkClick r:id="rId3" action="ppaction://hlinksldjump" highlightClick="1"/>
          </p:cNvPr>
          <p:cNvSpPr/>
          <p:nvPr/>
        </p:nvSpPr>
        <p:spPr>
          <a:xfrm>
            <a:off x="8388424" y="6165304"/>
            <a:ext cx="540000" cy="540000"/>
          </a:xfrm>
          <a:prstGeom prst="actionButtonHom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681569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濾鏡</a:t>
            </a:r>
            <a:endParaRPr lang="zh-TW" altLang="en-US" dirty="0"/>
          </a:p>
        </p:txBody>
      </p:sp>
      <p:sp>
        <p:nvSpPr>
          <p:cNvPr id="5" name="內容版面配置區 4"/>
          <p:cNvSpPr>
            <a:spLocks noGrp="1"/>
          </p:cNvSpPr>
          <p:nvPr>
            <p:ph idx="1"/>
          </p:nvPr>
        </p:nvSpPr>
        <p:spPr>
          <a:xfrm>
            <a:off x="457200" y="1600200"/>
            <a:ext cx="8229600" cy="4781128"/>
          </a:xfrm>
        </p:spPr>
        <p:txBody>
          <a:bodyPr numCol="1" spcCol="360000">
            <a:normAutofit lnSpcReduction="10000"/>
          </a:bodyPr>
          <a:lstStyle/>
          <a:p>
            <a:pPr marL="742950" indent="-742950">
              <a:buFont typeface="+mj-lt"/>
              <a:buAutoNum type="alphaUcPeriod"/>
            </a:pPr>
            <a:r>
              <a:rPr lang="zh-TW" altLang="en-US" sz="4300" dirty="0" smtClean="0">
                <a:latin typeface="微軟正黑體" pitchFamily="34" charset="-120"/>
                <a:ea typeface="微軟正黑體" pitchFamily="34" charset="-120"/>
              </a:rPr>
              <a:t>普通濾鏡</a:t>
            </a:r>
            <a:r>
              <a:rPr lang="zh-TW" altLang="en-US" sz="4300" dirty="0">
                <a:latin typeface="微軟正黑體" pitchFamily="34" charset="-120"/>
                <a:ea typeface="微軟正黑體" pitchFamily="34" charset="-120"/>
              </a:rPr>
              <a:t>：</a:t>
            </a:r>
            <a:r>
              <a:rPr lang="en-US" altLang="zh-TW" sz="4300" dirty="0">
                <a:latin typeface="微軟正黑體" pitchFamily="34" charset="-120"/>
                <a:ea typeface="微軟正黑體" pitchFamily="34" charset="-120"/>
              </a:rPr>
              <a:t>52</a:t>
            </a:r>
            <a:r>
              <a:rPr lang="zh-TW" altLang="en-US" sz="4300" dirty="0">
                <a:latin typeface="微軟正黑體" pitchFamily="34" charset="-120"/>
                <a:ea typeface="微軟正黑體" pitchFamily="34" charset="-120"/>
              </a:rPr>
              <a:t>個</a:t>
            </a:r>
            <a:endParaRPr lang="en-US" altLang="zh-TW" sz="4300" dirty="0" smtClean="0">
              <a:latin typeface="微軟正黑體" pitchFamily="34" charset="-120"/>
              <a:ea typeface="微軟正黑體" pitchFamily="34" charset="-120"/>
            </a:endParaRPr>
          </a:p>
          <a:p>
            <a:pPr marL="742950" indent="-742950">
              <a:buFont typeface="+mj-lt"/>
              <a:buAutoNum type="alphaUcPeriod"/>
            </a:pPr>
            <a:r>
              <a:rPr lang="zh-TW" altLang="en-US" sz="4300" dirty="0" smtClean="0">
                <a:latin typeface="微軟正黑體" pitchFamily="34" charset="-120"/>
                <a:ea typeface="微軟正黑體" pitchFamily="34" charset="-120"/>
              </a:rPr>
              <a:t>特殊濾鏡</a:t>
            </a:r>
            <a:r>
              <a:rPr lang="zh-TW" altLang="en-US" sz="4300" dirty="0">
                <a:latin typeface="微軟正黑體" pitchFamily="34" charset="-120"/>
                <a:ea typeface="微軟正黑體" pitchFamily="34" charset="-120"/>
              </a:rPr>
              <a:t>：</a:t>
            </a:r>
            <a:r>
              <a:rPr lang="en-US" altLang="zh-TW" sz="4300" dirty="0">
                <a:latin typeface="微軟正黑體" pitchFamily="34" charset="-120"/>
                <a:ea typeface="微軟正黑體" pitchFamily="34" charset="-120"/>
              </a:rPr>
              <a:t>10</a:t>
            </a:r>
            <a:r>
              <a:rPr lang="zh-TW" altLang="en-US" sz="4300" dirty="0">
                <a:latin typeface="微軟正黑體" pitchFamily="34" charset="-120"/>
                <a:ea typeface="微軟正黑體" pitchFamily="34" charset="-120"/>
              </a:rPr>
              <a:t>個</a:t>
            </a:r>
            <a:endParaRPr lang="en-US" altLang="zh-TW" sz="4300" dirty="0" smtClean="0">
              <a:latin typeface="微軟正黑體" pitchFamily="34" charset="-120"/>
              <a:ea typeface="微軟正黑體" pitchFamily="34" charset="-120"/>
            </a:endParaRPr>
          </a:p>
          <a:p>
            <a:pPr marL="742950" indent="-742950">
              <a:buFont typeface="+mj-lt"/>
              <a:buAutoNum type="alphaUcPeriod"/>
            </a:pPr>
            <a:r>
              <a:rPr lang="zh-TW" altLang="en-US" sz="4300" dirty="0" smtClean="0">
                <a:latin typeface="微軟正黑體" pitchFamily="34" charset="-120"/>
                <a:ea typeface="微軟正黑體" pitchFamily="34" charset="-120"/>
              </a:rPr>
              <a:t>可調整式濾鏡：</a:t>
            </a:r>
            <a:r>
              <a:rPr lang="en-US" altLang="zh-TW" sz="4300" dirty="0" smtClean="0">
                <a:latin typeface="微軟正黑體" pitchFamily="34" charset="-120"/>
                <a:ea typeface="微軟正黑體" pitchFamily="34" charset="-120"/>
              </a:rPr>
              <a:t>34</a:t>
            </a:r>
            <a:r>
              <a:rPr lang="zh-TW" altLang="en-US" sz="4300" dirty="0" smtClean="0">
                <a:latin typeface="微軟正黑體" pitchFamily="34" charset="-120"/>
                <a:ea typeface="微軟正黑體" pitchFamily="34" charset="-120"/>
              </a:rPr>
              <a:t>個</a:t>
            </a:r>
            <a:endParaRPr lang="en-US" altLang="zh-TW" sz="4300" dirty="0" smtClean="0">
              <a:latin typeface="微軟正黑體" pitchFamily="34" charset="-120"/>
              <a:ea typeface="微軟正黑體" pitchFamily="34" charset="-120"/>
            </a:endParaRPr>
          </a:p>
          <a:p>
            <a:pPr marL="742950" indent="-742950">
              <a:buFont typeface="+mj-lt"/>
              <a:buAutoNum type="alphaUcPeriod"/>
            </a:pPr>
            <a:r>
              <a:rPr lang="zh-TW" altLang="en-US" sz="4300" dirty="0">
                <a:latin typeface="微軟正黑體" pitchFamily="34" charset="-120"/>
                <a:ea typeface="微軟正黑體" pitchFamily="34" charset="-120"/>
              </a:rPr>
              <a:t>使用者自訂濾</a:t>
            </a:r>
            <a:r>
              <a:rPr lang="zh-TW" altLang="en-US" sz="4300" dirty="0" smtClean="0">
                <a:latin typeface="微軟正黑體" pitchFamily="34" charset="-120"/>
                <a:ea typeface="微軟正黑體" pitchFamily="34" charset="-120"/>
              </a:rPr>
              <a:t>鏡：</a:t>
            </a:r>
            <a:r>
              <a:rPr lang="en-US" altLang="zh-TW" sz="4300" dirty="0" smtClean="0">
                <a:latin typeface="微軟正黑體" pitchFamily="34" charset="-120"/>
                <a:ea typeface="微軟正黑體" pitchFamily="34" charset="-120"/>
              </a:rPr>
              <a:t>1</a:t>
            </a:r>
            <a:r>
              <a:rPr lang="zh-TW" altLang="en-US" sz="4300" dirty="0" smtClean="0">
                <a:latin typeface="微軟正黑體" pitchFamily="34" charset="-120"/>
                <a:ea typeface="微軟正黑體" pitchFamily="34" charset="-120"/>
              </a:rPr>
              <a:t>個</a:t>
            </a:r>
            <a:endParaRPr lang="en-US" altLang="zh-TW" sz="4300" dirty="0" smtClean="0">
              <a:latin typeface="微軟正黑體" pitchFamily="34" charset="-120"/>
              <a:ea typeface="微軟正黑體" pitchFamily="34" charset="-120"/>
            </a:endParaRPr>
          </a:p>
          <a:p>
            <a:pPr marL="0" indent="0">
              <a:buNone/>
            </a:pPr>
            <a:endParaRPr lang="en-US" altLang="zh-TW" dirty="0" smtClean="0">
              <a:latin typeface="微軟正黑體" pitchFamily="34" charset="-120"/>
              <a:ea typeface="微軟正黑體" pitchFamily="34" charset="-120"/>
            </a:endParaRPr>
          </a:p>
          <a:p>
            <a:pPr marL="0" indent="0">
              <a:buNone/>
            </a:pPr>
            <a:endParaRPr lang="en-US" altLang="zh-TW" dirty="0" smtClean="0">
              <a:latin typeface="微軟正黑體" pitchFamily="34" charset="-120"/>
              <a:ea typeface="微軟正黑體" pitchFamily="34" charset="-120"/>
            </a:endParaRPr>
          </a:p>
          <a:p>
            <a:pPr marL="0" indent="0">
              <a:buNone/>
            </a:pPr>
            <a:r>
              <a:rPr lang="en-US" altLang="zh-TW" sz="4400" dirty="0">
                <a:latin typeface="微軟正黑體" pitchFamily="34" charset="-120"/>
                <a:ea typeface="微軟正黑體" pitchFamily="34" charset="-120"/>
              </a:rPr>
              <a:t>	</a:t>
            </a:r>
            <a:r>
              <a:rPr lang="en-US" altLang="zh-TW" sz="4400" dirty="0" smtClean="0">
                <a:latin typeface="微軟正黑體" pitchFamily="34" charset="-120"/>
                <a:ea typeface="微軟正黑體" pitchFamily="34" charset="-120"/>
              </a:rPr>
              <a:t>					</a:t>
            </a:r>
            <a:r>
              <a:rPr lang="zh-TW" altLang="en-US" sz="4400" dirty="0" smtClean="0">
                <a:latin typeface="微軟正黑體" pitchFamily="34" charset="-120"/>
                <a:ea typeface="微軟正黑體" pitchFamily="34" charset="-120"/>
              </a:rPr>
              <a:t>共 </a:t>
            </a:r>
            <a:r>
              <a:rPr lang="en-US" altLang="zh-TW" sz="4400" u="sng" dirty="0" smtClean="0">
                <a:solidFill>
                  <a:srgbClr val="FF0000"/>
                </a:solidFill>
                <a:latin typeface="微軟正黑體" pitchFamily="34" charset="-120"/>
                <a:ea typeface="微軟正黑體" pitchFamily="34" charset="-120"/>
              </a:rPr>
              <a:t>97</a:t>
            </a:r>
            <a:r>
              <a:rPr lang="zh-TW" altLang="en-US" sz="4400" dirty="0" smtClean="0">
                <a:solidFill>
                  <a:srgbClr val="FF0000"/>
                </a:solidFill>
                <a:latin typeface="微軟正黑體" pitchFamily="34" charset="-120"/>
                <a:ea typeface="微軟正黑體" pitchFamily="34" charset="-120"/>
              </a:rPr>
              <a:t> </a:t>
            </a:r>
            <a:r>
              <a:rPr lang="zh-TW" altLang="en-US" sz="4400" dirty="0" smtClean="0">
                <a:latin typeface="微軟正黑體" pitchFamily="34" charset="-120"/>
                <a:ea typeface="微軟正黑體" pitchFamily="34" charset="-120"/>
              </a:rPr>
              <a:t>個</a:t>
            </a:r>
            <a:endParaRPr lang="en-US" altLang="zh-TW" sz="4400" dirty="0" smtClean="0">
              <a:latin typeface="微軟正黑體" pitchFamily="34" charset="-120"/>
              <a:ea typeface="微軟正黑體" pitchFamily="34" charset="-120"/>
            </a:endParaRPr>
          </a:p>
          <a:p>
            <a:pPr marL="0" indent="0">
              <a:buNone/>
            </a:pPr>
            <a:endParaRPr lang="en-US" altLang="zh-TW" dirty="0">
              <a:latin typeface="微軟正黑體" pitchFamily="34" charset="-120"/>
              <a:ea typeface="微軟正黑體" pitchFamily="34" charset="-120"/>
            </a:endParaRPr>
          </a:p>
          <a:p>
            <a:pPr marL="0" indent="0">
              <a:buNone/>
            </a:pPr>
            <a:endParaRPr lang="en-US" altLang="zh-TW" dirty="0" smtClean="0">
              <a:latin typeface="微軟正黑體" pitchFamily="34" charset="-120"/>
              <a:ea typeface="微軟正黑體" pitchFamily="34" charset="-120"/>
            </a:endParaRPr>
          </a:p>
          <a:p>
            <a:pPr marL="0" indent="0">
              <a:buNone/>
            </a:pPr>
            <a:endParaRPr lang="en-US" altLang="zh-TW" dirty="0">
              <a:latin typeface="微軟正黑體" pitchFamily="34" charset="-120"/>
              <a:ea typeface="微軟正黑體" pitchFamily="34" charset="-120"/>
            </a:endParaRPr>
          </a:p>
        </p:txBody>
      </p:sp>
      <p:cxnSp>
        <p:nvCxnSpPr>
          <p:cNvPr id="3" name="直線接點 2"/>
          <p:cNvCxnSpPr/>
          <p:nvPr/>
        </p:nvCxnSpPr>
        <p:spPr>
          <a:xfrm>
            <a:off x="467544" y="4941168"/>
            <a:ext cx="8136904"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598450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濾鏡 </a:t>
            </a:r>
            <a:r>
              <a:rPr lang="en-US" altLang="zh-TW" dirty="0" smtClean="0"/>
              <a:t>– </a:t>
            </a:r>
            <a:r>
              <a:rPr lang="zh-TW" altLang="en-US" dirty="0" smtClean="0"/>
              <a:t>普通濾鏡</a:t>
            </a:r>
            <a:endParaRPr lang="zh-TW" altLang="en-US" dirty="0"/>
          </a:p>
        </p:txBody>
      </p:sp>
      <p:sp>
        <p:nvSpPr>
          <p:cNvPr id="5" name="內容版面配置區 4"/>
          <p:cNvSpPr>
            <a:spLocks noGrp="1"/>
          </p:cNvSpPr>
          <p:nvPr>
            <p:ph idx="1"/>
          </p:nvPr>
        </p:nvSpPr>
        <p:spPr/>
        <p:txBody>
          <a:bodyPr numCol="3" spcCol="360000">
            <a:normAutofit fontScale="40000" lnSpcReduction="20000"/>
          </a:bodyPr>
          <a:lstStyle/>
          <a:p>
            <a:r>
              <a:rPr lang="en-US" altLang="zh-TW" sz="4300" dirty="0" err="1"/>
              <a:t>Aladin</a:t>
            </a:r>
            <a:endParaRPr lang="en-US" altLang="zh-TW" sz="4300" dirty="0"/>
          </a:p>
          <a:p>
            <a:r>
              <a:rPr lang="en-US" altLang="zh-TW" sz="4300" dirty="0"/>
              <a:t>Amber</a:t>
            </a:r>
          </a:p>
          <a:p>
            <a:r>
              <a:rPr lang="en-US" altLang="zh-TW" sz="4300" dirty="0"/>
              <a:t>Anne</a:t>
            </a:r>
          </a:p>
          <a:p>
            <a:r>
              <a:rPr lang="en-US" altLang="zh-TW" sz="4300" dirty="0"/>
              <a:t>Antonio</a:t>
            </a:r>
          </a:p>
          <a:p>
            <a:r>
              <a:rPr lang="en-US" altLang="zh-TW" sz="4300" dirty="0" err="1"/>
              <a:t>BayerBGGR</a:t>
            </a:r>
            <a:endParaRPr lang="en-US" altLang="zh-TW" sz="4300" dirty="0"/>
          </a:p>
          <a:p>
            <a:r>
              <a:rPr lang="en-US" altLang="zh-TW" sz="4300" dirty="0" err="1"/>
              <a:t>BayerGBRG</a:t>
            </a:r>
            <a:endParaRPr lang="en-US" altLang="zh-TW" sz="4300" dirty="0"/>
          </a:p>
          <a:p>
            <a:r>
              <a:rPr lang="en-US" altLang="zh-TW" sz="4300" dirty="0" err="1"/>
              <a:t>BayerGRBG</a:t>
            </a:r>
            <a:endParaRPr lang="en-US" altLang="zh-TW" sz="4300" dirty="0"/>
          </a:p>
          <a:p>
            <a:r>
              <a:rPr lang="en-US" altLang="zh-TW" sz="4300" dirty="0" err="1"/>
              <a:t>BayerRGGB</a:t>
            </a:r>
            <a:endParaRPr lang="en-US" altLang="zh-TW" sz="4300" dirty="0"/>
          </a:p>
          <a:p>
            <a:r>
              <a:rPr lang="en-US" altLang="zh-TW" sz="4300" dirty="0"/>
              <a:t>Bob</a:t>
            </a:r>
          </a:p>
          <a:p>
            <a:r>
              <a:rPr lang="zh-TW" altLang="en-US" sz="4300" dirty="0"/>
              <a:t>熔鑄</a:t>
            </a:r>
          </a:p>
          <a:p>
            <a:r>
              <a:rPr lang="en-US" altLang="zh-TW" sz="4300" dirty="0"/>
              <a:t>Channel A</a:t>
            </a:r>
          </a:p>
          <a:p>
            <a:r>
              <a:rPr lang="en-US" altLang="zh-TW" sz="4300" dirty="0"/>
              <a:t>Channel B</a:t>
            </a:r>
          </a:p>
          <a:p>
            <a:r>
              <a:rPr lang="en-US" altLang="zh-TW" sz="4300" dirty="0"/>
              <a:t>Channel G</a:t>
            </a:r>
          </a:p>
          <a:p>
            <a:r>
              <a:rPr lang="en-US" altLang="zh-TW" sz="4300" dirty="0"/>
              <a:t>Channel H</a:t>
            </a:r>
          </a:p>
          <a:p>
            <a:r>
              <a:rPr lang="en-US" altLang="zh-TW" sz="4300" dirty="0"/>
              <a:t>Channel R</a:t>
            </a:r>
          </a:p>
          <a:p>
            <a:r>
              <a:rPr lang="en-US" altLang="zh-TW" sz="4300" dirty="0"/>
              <a:t>Channel S</a:t>
            </a:r>
          </a:p>
          <a:p>
            <a:r>
              <a:rPr lang="en-US" altLang="zh-TW" sz="4300" dirty="0"/>
              <a:t>Channel V</a:t>
            </a:r>
          </a:p>
          <a:p>
            <a:r>
              <a:rPr lang="en-US" altLang="zh-TW" sz="4300" dirty="0" err="1"/>
              <a:t>ColorMap</a:t>
            </a:r>
            <a:r>
              <a:rPr lang="en-US" altLang="zh-TW" sz="4300" dirty="0"/>
              <a:t> Autumn</a:t>
            </a:r>
          </a:p>
          <a:p>
            <a:r>
              <a:rPr lang="en-US" altLang="zh-TW" sz="4300" dirty="0" err="1"/>
              <a:t>ColorMap</a:t>
            </a:r>
            <a:r>
              <a:rPr lang="en-US" altLang="zh-TW" sz="4300" dirty="0"/>
              <a:t> Bone</a:t>
            </a:r>
          </a:p>
          <a:p>
            <a:r>
              <a:rPr lang="en-US" altLang="zh-TW" sz="4300" dirty="0" err="1"/>
              <a:t>ColorMap</a:t>
            </a:r>
            <a:r>
              <a:rPr lang="en-US" altLang="zh-TW" sz="4300" dirty="0"/>
              <a:t> Cool</a:t>
            </a:r>
          </a:p>
          <a:p>
            <a:r>
              <a:rPr lang="en-US" altLang="zh-TW" sz="4300" dirty="0" err="1"/>
              <a:t>ColorMap</a:t>
            </a:r>
            <a:r>
              <a:rPr lang="en-US" altLang="zh-TW" sz="4300" dirty="0"/>
              <a:t> Hot</a:t>
            </a:r>
          </a:p>
          <a:p>
            <a:r>
              <a:rPr lang="en-US" altLang="zh-TW" sz="4300" dirty="0" err="1"/>
              <a:t>ColorMap</a:t>
            </a:r>
            <a:r>
              <a:rPr lang="en-US" altLang="zh-TW" sz="4300" dirty="0"/>
              <a:t> HSV</a:t>
            </a:r>
          </a:p>
          <a:p>
            <a:r>
              <a:rPr lang="en-US" altLang="zh-TW" sz="4300" dirty="0" err="1"/>
              <a:t>ColorMap</a:t>
            </a:r>
            <a:r>
              <a:rPr lang="en-US" altLang="zh-TW" sz="4300" dirty="0"/>
              <a:t> Jet</a:t>
            </a:r>
          </a:p>
          <a:p>
            <a:r>
              <a:rPr lang="en-US" altLang="zh-TW" sz="4300" dirty="0" err="1"/>
              <a:t>ColorMap</a:t>
            </a:r>
            <a:r>
              <a:rPr lang="en-US" altLang="zh-TW" sz="4300" dirty="0"/>
              <a:t> Ocean</a:t>
            </a:r>
          </a:p>
          <a:p>
            <a:r>
              <a:rPr lang="en-US" altLang="zh-TW" sz="4300" dirty="0" err="1"/>
              <a:t>ColorMap</a:t>
            </a:r>
            <a:r>
              <a:rPr lang="en-US" altLang="zh-TW" sz="4300" dirty="0"/>
              <a:t> Pink</a:t>
            </a:r>
          </a:p>
          <a:p>
            <a:r>
              <a:rPr lang="en-US" altLang="zh-TW" sz="4300" dirty="0" err="1"/>
              <a:t>ColorMap</a:t>
            </a:r>
            <a:r>
              <a:rPr lang="en-US" altLang="zh-TW" sz="4300" dirty="0"/>
              <a:t> Rainbow</a:t>
            </a:r>
          </a:p>
          <a:p>
            <a:r>
              <a:rPr lang="en-US" altLang="zh-TW" sz="4300" dirty="0" err="1"/>
              <a:t>ColorMap</a:t>
            </a:r>
            <a:r>
              <a:rPr lang="en-US" altLang="zh-TW" sz="4300" dirty="0"/>
              <a:t> Spring</a:t>
            </a:r>
          </a:p>
          <a:p>
            <a:r>
              <a:rPr lang="en-US" altLang="zh-TW" sz="4300" dirty="0" err="1"/>
              <a:t>ColorMap</a:t>
            </a:r>
            <a:r>
              <a:rPr lang="en-US" altLang="zh-TW" sz="4300" dirty="0"/>
              <a:t> Summer</a:t>
            </a:r>
          </a:p>
          <a:p>
            <a:r>
              <a:rPr lang="en-US" altLang="zh-TW" sz="4300" dirty="0" err="1"/>
              <a:t>ColorMap</a:t>
            </a:r>
            <a:r>
              <a:rPr lang="en-US" altLang="zh-TW" sz="4300" dirty="0"/>
              <a:t> Winter</a:t>
            </a:r>
          </a:p>
          <a:p>
            <a:r>
              <a:rPr lang="zh-TW" altLang="en-US" sz="4300" dirty="0"/>
              <a:t>連環畫</a:t>
            </a:r>
          </a:p>
          <a:p>
            <a:r>
              <a:rPr lang="en-US" altLang="zh-TW" sz="4300" dirty="0"/>
              <a:t>Dean</a:t>
            </a:r>
          </a:p>
          <a:p>
            <a:r>
              <a:rPr lang="zh-TW" altLang="en-US" sz="4300" dirty="0"/>
              <a:t>浮雕</a:t>
            </a:r>
          </a:p>
          <a:p>
            <a:r>
              <a:rPr lang="zh-TW" altLang="en-US" sz="4300" dirty="0"/>
              <a:t>水平翻轉</a:t>
            </a:r>
          </a:p>
          <a:p>
            <a:r>
              <a:rPr lang="zh-TW" altLang="en-US" sz="4300" dirty="0"/>
              <a:t>垂直翻轉</a:t>
            </a:r>
          </a:p>
          <a:p>
            <a:r>
              <a:rPr lang="zh-TW" altLang="en-US" sz="4300" dirty="0"/>
              <a:t>冰凍</a:t>
            </a:r>
          </a:p>
          <a:p>
            <a:r>
              <a:rPr lang="zh-TW" altLang="en-US" sz="4300" dirty="0"/>
              <a:t>毛玻璃</a:t>
            </a:r>
          </a:p>
          <a:p>
            <a:r>
              <a:rPr lang="zh-TW" altLang="en-US" sz="4300" dirty="0"/>
              <a:t>強光</a:t>
            </a:r>
          </a:p>
          <a:p>
            <a:r>
              <a:rPr lang="zh-TW" altLang="en-US" sz="4300" dirty="0"/>
              <a:t>灰階 </a:t>
            </a:r>
            <a:r>
              <a:rPr lang="en-US" altLang="zh-TW" sz="4300" dirty="0"/>
              <a:t>RGB</a:t>
            </a:r>
            <a:r>
              <a:rPr lang="zh-TW" altLang="en-US" sz="4300" dirty="0"/>
              <a:t>除以三</a:t>
            </a:r>
          </a:p>
          <a:p>
            <a:r>
              <a:rPr lang="zh-TW" altLang="en-US" sz="4300" dirty="0"/>
              <a:t>灰階</a:t>
            </a:r>
          </a:p>
          <a:p>
            <a:r>
              <a:rPr lang="en-US" altLang="zh-TW" sz="4300" dirty="0"/>
              <a:t>Greg</a:t>
            </a:r>
          </a:p>
          <a:p>
            <a:r>
              <a:rPr lang="zh-TW" altLang="en-US" sz="4300" dirty="0"/>
              <a:t>高反差保留</a:t>
            </a:r>
          </a:p>
          <a:p>
            <a:r>
              <a:rPr lang="zh-TW" altLang="en-US" sz="4300" dirty="0"/>
              <a:t>負片</a:t>
            </a:r>
          </a:p>
          <a:p>
            <a:r>
              <a:rPr lang="en-US" altLang="zh-TW" sz="4300" dirty="0"/>
              <a:t>Jinx </a:t>
            </a:r>
            <a:r>
              <a:rPr lang="zh-TW" altLang="en-US" sz="4300" dirty="0"/>
              <a:t>加強版</a:t>
            </a:r>
          </a:p>
          <a:p>
            <a:r>
              <a:rPr lang="en-US" altLang="zh-TW" sz="4300" dirty="0"/>
              <a:t>Jinx</a:t>
            </a:r>
          </a:p>
          <a:p>
            <a:r>
              <a:rPr lang="en-US" altLang="zh-TW" sz="4300" dirty="0"/>
              <a:t>Josh</a:t>
            </a:r>
          </a:p>
          <a:p>
            <a:r>
              <a:rPr lang="en-US" altLang="zh-TW" sz="4300" dirty="0"/>
              <a:t>Karen</a:t>
            </a:r>
          </a:p>
          <a:p>
            <a:r>
              <a:rPr lang="zh-TW" altLang="en-US" sz="4300" dirty="0"/>
              <a:t>雕刻</a:t>
            </a:r>
          </a:p>
          <a:p>
            <a:r>
              <a:rPr lang="zh-TW" altLang="en-US" sz="4300" dirty="0"/>
              <a:t>懷舊</a:t>
            </a:r>
          </a:p>
          <a:p>
            <a:r>
              <a:rPr lang="zh-TW" altLang="en-US" sz="4300" dirty="0"/>
              <a:t>移除透明圖層</a:t>
            </a:r>
          </a:p>
          <a:p>
            <a:r>
              <a:rPr lang="zh-TW" altLang="en-US" sz="4300" dirty="0"/>
              <a:t>強調邊緣</a:t>
            </a:r>
          </a:p>
          <a:p>
            <a:r>
              <a:rPr lang="zh-TW" altLang="en-US" sz="4300" dirty="0"/>
              <a:t>模糊邊緣</a:t>
            </a:r>
          </a:p>
          <a:p>
            <a:r>
              <a:rPr lang="zh-TW" altLang="en-US" sz="4300" dirty="0"/>
              <a:t>交換藍紅頻道</a:t>
            </a:r>
            <a:endParaRPr lang="zh-TW" altLang="en-US" sz="4300" dirty="0" smtClean="0"/>
          </a:p>
        </p:txBody>
      </p:sp>
    </p:spTree>
    <p:extLst>
      <p:ext uri="{BB962C8B-B14F-4D97-AF65-F5344CB8AC3E}">
        <p14:creationId xmlns:p14="http://schemas.microsoft.com/office/powerpoint/2010/main" val="6247814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濾鏡 </a:t>
            </a:r>
            <a:r>
              <a:rPr lang="en-US" altLang="zh-TW" dirty="0" smtClean="0"/>
              <a:t>– </a:t>
            </a:r>
            <a:r>
              <a:rPr lang="zh-TW" altLang="en-US" dirty="0" smtClean="0"/>
              <a:t>特殊濾鏡</a:t>
            </a:r>
            <a:endParaRPr lang="zh-TW" altLang="en-US" dirty="0"/>
          </a:p>
        </p:txBody>
      </p:sp>
      <p:sp>
        <p:nvSpPr>
          <p:cNvPr id="5" name="內容版面配置區 4"/>
          <p:cNvSpPr>
            <a:spLocks noGrp="1"/>
          </p:cNvSpPr>
          <p:nvPr>
            <p:ph idx="1"/>
          </p:nvPr>
        </p:nvSpPr>
        <p:spPr/>
        <p:txBody>
          <a:bodyPr numCol="3" spcCol="360000">
            <a:normAutofit/>
          </a:bodyPr>
          <a:lstStyle/>
          <a:p>
            <a:r>
              <a:rPr lang="en-US" altLang="zh-TW" sz="1800" dirty="0" err="1"/>
              <a:t>BayerBGGR</a:t>
            </a:r>
            <a:r>
              <a:rPr lang="en-US" altLang="zh-TW" sz="1800" dirty="0"/>
              <a:t> to BGR</a:t>
            </a:r>
          </a:p>
          <a:p>
            <a:r>
              <a:rPr lang="en-US" altLang="zh-TW" sz="1800" dirty="0" err="1"/>
              <a:t>BayerGBRG</a:t>
            </a:r>
            <a:r>
              <a:rPr lang="en-US" altLang="zh-TW" sz="1800" dirty="0"/>
              <a:t> to BGR</a:t>
            </a:r>
          </a:p>
          <a:p>
            <a:r>
              <a:rPr lang="en-US" altLang="zh-TW" sz="1800" dirty="0" err="1"/>
              <a:t>BayerGRGB</a:t>
            </a:r>
            <a:r>
              <a:rPr lang="en-US" altLang="zh-TW" sz="1800" dirty="0"/>
              <a:t> to BGR</a:t>
            </a:r>
          </a:p>
          <a:p>
            <a:r>
              <a:rPr lang="en-US" altLang="zh-TW" sz="1800" dirty="0" err="1"/>
              <a:t>BayerRGGB</a:t>
            </a:r>
            <a:r>
              <a:rPr lang="en-US" altLang="zh-TW" sz="1800" dirty="0"/>
              <a:t> to BGR</a:t>
            </a:r>
          </a:p>
          <a:p>
            <a:r>
              <a:rPr lang="en-US" altLang="zh-TW" sz="1800" dirty="0"/>
              <a:t>Channel B Image</a:t>
            </a:r>
          </a:p>
          <a:p>
            <a:r>
              <a:rPr lang="en-US" altLang="zh-TW" sz="1800" dirty="0"/>
              <a:t>Channel G Image</a:t>
            </a:r>
          </a:p>
          <a:p>
            <a:r>
              <a:rPr lang="en-US" altLang="zh-TW" sz="1800" dirty="0"/>
              <a:t>Channel R Image</a:t>
            </a:r>
          </a:p>
          <a:p>
            <a:r>
              <a:rPr lang="en-US" altLang="zh-TW" sz="1800" dirty="0" err="1"/>
              <a:t>ColorMap</a:t>
            </a:r>
            <a:r>
              <a:rPr lang="en-US" altLang="zh-TW" sz="1800" dirty="0"/>
              <a:t> </a:t>
            </a:r>
            <a:r>
              <a:rPr lang="zh-TW" altLang="en-US" sz="1800" dirty="0"/>
              <a:t>拼圖</a:t>
            </a:r>
          </a:p>
          <a:p>
            <a:r>
              <a:rPr lang="zh-TW" altLang="en-US" sz="1800" dirty="0"/>
              <a:t>直方圖縮放</a:t>
            </a:r>
          </a:p>
          <a:p>
            <a:r>
              <a:rPr lang="zh-TW" altLang="en-US" sz="1800" dirty="0"/>
              <a:t>備份影像</a:t>
            </a:r>
            <a:endParaRPr lang="zh-TW" altLang="en-US" sz="1800" dirty="0" smtClean="0"/>
          </a:p>
        </p:txBody>
      </p:sp>
    </p:spTree>
    <p:extLst>
      <p:ext uri="{BB962C8B-B14F-4D97-AF65-F5344CB8AC3E}">
        <p14:creationId xmlns:p14="http://schemas.microsoft.com/office/powerpoint/2010/main" val="16433293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latin typeface="微軟正黑體" pitchFamily="34" charset="-120"/>
                <a:ea typeface="微軟正黑體" pitchFamily="34" charset="-120"/>
              </a:rPr>
              <a:t>創作背景</a:t>
            </a:r>
            <a:endParaRPr lang="zh-TW" altLang="en-US" dirty="0">
              <a:latin typeface="微軟正黑體" pitchFamily="34" charset="-120"/>
              <a:ea typeface="微軟正黑體" pitchFamily="34" charset="-120"/>
            </a:endParaRPr>
          </a:p>
        </p:txBody>
      </p:sp>
      <p:sp>
        <p:nvSpPr>
          <p:cNvPr id="3" name="內容版面配置區 2"/>
          <p:cNvSpPr>
            <a:spLocks noGrp="1"/>
          </p:cNvSpPr>
          <p:nvPr>
            <p:ph type="subTitle" idx="1"/>
          </p:nvPr>
        </p:nvSpPr>
        <p:spPr/>
        <p:txBody>
          <a:bodyPr>
            <a:normAutofit fontScale="92500" lnSpcReduction="20000"/>
          </a:bodyPr>
          <a:lstStyle/>
          <a:p>
            <a:r>
              <a:rPr lang="zh-TW" altLang="en-US" dirty="0"/>
              <a:t>常聽聞長輩，想使用手機</a:t>
            </a:r>
            <a:r>
              <a:rPr lang="en-US" altLang="zh-TW" dirty="0"/>
              <a:t>app</a:t>
            </a:r>
            <a:r>
              <a:rPr lang="zh-TW" altLang="en-US" dirty="0"/>
              <a:t>套用特效，卻因介面過小或過於繁雜，無法正確選擇想要的，而感到困擾，又或者部分使用者認為在手機上製作出來的圖檔要傳輸到電腦上不方便、又耗時。因此設想能製出一款能在</a:t>
            </a:r>
            <a:r>
              <a:rPr lang="en-US" altLang="zh-TW" dirty="0"/>
              <a:t>pc</a:t>
            </a:r>
            <a:r>
              <a:rPr lang="zh-TW" altLang="en-US" dirty="0"/>
              <a:t>大螢幕上使用，且操作簡單、方便、實用的影像處理介面程式。 </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4861412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濾鏡 </a:t>
            </a:r>
            <a:r>
              <a:rPr lang="en-US" altLang="zh-TW" dirty="0" smtClean="0"/>
              <a:t>– </a:t>
            </a:r>
            <a:r>
              <a:rPr lang="zh-TW" altLang="en-US" dirty="0" smtClean="0"/>
              <a:t>可調整式濾鏡</a:t>
            </a:r>
            <a:endParaRPr lang="zh-TW" altLang="en-US" dirty="0"/>
          </a:p>
        </p:txBody>
      </p:sp>
      <p:sp>
        <p:nvSpPr>
          <p:cNvPr id="5" name="內容版面配置區 4"/>
          <p:cNvSpPr>
            <a:spLocks noGrp="1"/>
          </p:cNvSpPr>
          <p:nvPr>
            <p:ph idx="1"/>
          </p:nvPr>
        </p:nvSpPr>
        <p:spPr/>
        <p:txBody>
          <a:bodyPr numCol="3" spcCol="360000">
            <a:normAutofit fontScale="55000" lnSpcReduction="20000"/>
          </a:bodyPr>
          <a:lstStyle/>
          <a:p>
            <a:r>
              <a:rPr lang="zh-TW" altLang="en-US" sz="4300" dirty="0"/>
              <a:t>調整</a:t>
            </a:r>
            <a:r>
              <a:rPr lang="en-US" altLang="zh-TW" sz="4300" dirty="0"/>
              <a:t>HSV</a:t>
            </a:r>
          </a:p>
          <a:p>
            <a:r>
              <a:rPr lang="zh-TW" altLang="en-US" sz="4300" dirty="0"/>
              <a:t>調整</a:t>
            </a:r>
            <a:r>
              <a:rPr lang="en-US" altLang="zh-TW" sz="4300" dirty="0"/>
              <a:t>RGB</a:t>
            </a:r>
          </a:p>
          <a:p>
            <a:r>
              <a:rPr lang="zh-TW" altLang="en-US" sz="4300" dirty="0"/>
              <a:t>雙邊模糊</a:t>
            </a:r>
          </a:p>
          <a:p>
            <a:r>
              <a:rPr lang="zh-TW" altLang="en-US" sz="4300" dirty="0"/>
              <a:t>二值化影像 雙門檻值</a:t>
            </a:r>
          </a:p>
          <a:p>
            <a:r>
              <a:rPr lang="zh-TW" altLang="en-US" sz="4300" dirty="0"/>
              <a:t>二值化影像</a:t>
            </a:r>
          </a:p>
          <a:p>
            <a:r>
              <a:rPr lang="en-US" altLang="zh-TW" sz="4300" dirty="0"/>
              <a:t>Black Hat</a:t>
            </a:r>
          </a:p>
          <a:p>
            <a:r>
              <a:rPr lang="zh-TW" altLang="en-US" sz="4300" dirty="0"/>
              <a:t>模糊</a:t>
            </a:r>
          </a:p>
          <a:p>
            <a:r>
              <a:rPr lang="zh-TW" altLang="en-US" sz="4300" dirty="0"/>
              <a:t>調整亮度和對比</a:t>
            </a:r>
          </a:p>
          <a:p>
            <a:r>
              <a:rPr lang="en-US" altLang="zh-TW" sz="4300" dirty="0"/>
              <a:t>Canny</a:t>
            </a:r>
          </a:p>
          <a:p>
            <a:r>
              <a:rPr lang="en-US" altLang="zh-TW" sz="4300" dirty="0"/>
              <a:t>Circle Blur</a:t>
            </a:r>
          </a:p>
          <a:p>
            <a:r>
              <a:rPr lang="en-US" altLang="zh-TW" sz="4300" dirty="0"/>
              <a:t>Closing</a:t>
            </a:r>
          </a:p>
          <a:p>
            <a:r>
              <a:rPr lang="en-US" altLang="zh-TW" sz="4300" dirty="0"/>
              <a:t>Color Dot</a:t>
            </a:r>
          </a:p>
          <a:p>
            <a:r>
              <a:rPr lang="zh-TW" altLang="en-US" sz="4300" dirty="0"/>
              <a:t>凹透鏡</a:t>
            </a:r>
          </a:p>
          <a:p>
            <a:r>
              <a:rPr lang="en-US" altLang="zh-TW" sz="4300" dirty="0"/>
              <a:t>Dilate</a:t>
            </a:r>
          </a:p>
          <a:p>
            <a:r>
              <a:rPr lang="en-US" altLang="zh-TW" sz="4300" dirty="0"/>
              <a:t>Erode</a:t>
            </a:r>
          </a:p>
          <a:p>
            <a:r>
              <a:rPr lang="zh-TW" altLang="en-US" sz="4300" dirty="0"/>
              <a:t>羽化</a:t>
            </a:r>
          </a:p>
          <a:p>
            <a:r>
              <a:rPr lang="zh-TW" altLang="en-US" sz="4300" dirty="0"/>
              <a:t>高斯模糊</a:t>
            </a:r>
          </a:p>
          <a:p>
            <a:r>
              <a:rPr lang="zh-TW" altLang="en-US" sz="4300" dirty="0"/>
              <a:t>拼圖</a:t>
            </a:r>
          </a:p>
          <a:p>
            <a:r>
              <a:rPr lang="en-US" altLang="zh-TW" sz="4300" dirty="0"/>
              <a:t>Laplace</a:t>
            </a:r>
          </a:p>
          <a:p>
            <a:r>
              <a:rPr lang="zh-TW" altLang="en-US" sz="4300" dirty="0"/>
              <a:t>凸透鏡</a:t>
            </a:r>
          </a:p>
          <a:p>
            <a:r>
              <a:rPr lang="zh-TW" altLang="en-US" sz="4300" dirty="0"/>
              <a:t>中值模糊</a:t>
            </a:r>
            <a:r>
              <a:rPr lang="en-US" altLang="zh-TW" sz="4300" dirty="0"/>
              <a:t>(</a:t>
            </a:r>
            <a:r>
              <a:rPr lang="zh-TW" altLang="en-US" sz="4300" dirty="0"/>
              <a:t>去除雜訊</a:t>
            </a:r>
            <a:r>
              <a:rPr lang="en-US" altLang="zh-TW" sz="4300" dirty="0"/>
              <a:t>)</a:t>
            </a:r>
          </a:p>
          <a:p>
            <a:r>
              <a:rPr lang="en-US" altLang="zh-TW" sz="4300" dirty="0"/>
              <a:t>Morphological Gradient</a:t>
            </a:r>
          </a:p>
          <a:p>
            <a:r>
              <a:rPr lang="zh-TW" altLang="en-US" sz="4300" dirty="0"/>
              <a:t>馬賽克</a:t>
            </a:r>
          </a:p>
          <a:p>
            <a:r>
              <a:rPr lang="zh-TW" altLang="en-US" sz="4300" dirty="0"/>
              <a:t>自訂馬賽克區域</a:t>
            </a:r>
          </a:p>
          <a:p>
            <a:r>
              <a:rPr lang="zh-TW" altLang="en-US" sz="4300" dirty="0"/>
              <a:t>增加雜訊</a:t>
            </a:r>
          </a:p>
          <a:p>
            <a:r>
              <a:rPr lang="en-US" altLang="zh-TW" sz="4300" dirty="0"/>
              <a:t>Opening</a:t>
            </a:r>
          </a:p>
          <a:p>
            <a:r>
              <a:rPr lang="zh-TW" altLang="en-US" sz="4300" dirty="0"/>
              <a:t>抽色</a:t>
            </a:r>
          </a:p>
          <a:p>
            <a:r>
              <a:rPr lang="en-US" altLang="zh-TW" sz="4300" dirty="0"/>
              <a:t>Radio Blur</a:t>
            </a:r>
          </a:p>
          <a:p>
            <a:r>
              <a:rPr lang="zh-TW" altLang="en-US" sz="4300" dirty="0"/>
              <a:t>素描</a:t>
            </a:r>
          </a:p>
          <a:p>
            <a:r>
              <a:rPr lang="en-US" altLang="zh-TW" sz="4300" dirty="0" err="1"/>
              <a:t>Sobel</a:t>
            </a:r>
            <a:endParaRPr lang="en-US" altLang="zh-TW" sz="4300" dirty="0"/>
          </a:p>
          <a:p>
            <a:r>
              <a:rPr lang="en-US" altLang="zh-TW" sz="4300" dirty="0"/>
              <a:t>Top Hat</a:t>
            </a:r>
          </a:p>
          <a:p>
            <a:r>
              <a:rPr lang="zh-TW" altLang="en-US" sz="4300" dirty="0"/>
              <a:t>反銳化</a:t>
            </a:r>
          </a:p>
          <a:p>
            <a:r>
              <a:rPr lang="zh-TW" altLang="en-US" sz="4300" dirty="0"/>
              <a:t>波浪</a:t>
            </a:r>
          </a:p>
          <a:p>
            <a:r>
              <a:rPr lang="zh-TW" altLang="en-US" sz="4300" dirty="0"/>
              <a:t>風</a:t>
            </a:r>
            <a:endParaRPr lang="zh-TW" altLang="en-US" sz="4300" dirty="0" smtClean="0"/>
          </a:p>
        </p:txBody>
      </p:sp>
    </p:spTree>
    <p:extLst>
      <p:ext uri="{BB962C8B-B14F-4D97-AF65-F5344CB8AC3E}">
        <p14:creationId xmlns:p14="http://schemas.microsoft.com/office/powerpoint/2010/main" val="32337275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濾鏡 </a:t>
            </a:r>
            <a:r>
              <a:rPr lang="en-US" altLang="zh-TW" dirty="0" smtClean="0"/>
              <a:t>– </a:t>
            </a:r>
            <a:r>
              <a:rPr lang="zh-TW" altLang="en-US" dirty="0" smtClean="0"/>
              <a:t>效率</a:t>
            </a:r>
            <a:r>
              <a:rPr lang="en-US" altLang="zh-TW" dirty="0" smtClean="0"/>
              <a:t>(</a:t>
            </a:r>
            <a:r>
              <a:rPr lang="zh-TW" altLang="en-US" dirty="0" smtClean="0"/>
              <a:t>測試影像</a:t>
            </a:r>
            <a:r>
              <a:rPr lang="en-US" altLang="zh-TW" dirty="0" smtClean="0"/>
              <a:t>1)</a:t>
            </a:r>
            <a:endParaRPr lang="zh-TW" altLang="en-US" dirty="0"/>
          </a:p>
        </p:txBody>
      </p:sp>
      <p:pic>
        <p:nvPicPr>
          <p:cNvPr id="10" name="內容版面配置區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9592" y="2420888"/>
            <a:ext cx="3060741" cy="3258208"/>
          </a:xfrm>
        </p:spPr>
      </p:pic>
      <p:pic>
        <p:nvPicPr>
          <p:cNvPr id="9" name="內容版面配置區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139156"/>
            <a:ext cx="4038600" cy="3786187"/>
          </a:xfrm>
        </p:spPr>
      </p:pic>
    </p:spTree>
    <p:extLst>
      <p:ext uri="{BB962C8B-B14F-4D97-AF65-F5344CB8AC3E}">
        <p14:creationId xmlns:p14="http://schemas.microsoft.com/office/powerpoint/2010/main" val="40311427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濾鏡 </a:t>
            </a:r>
            <a:r>
              <a:rPr lang="en-US" altLang="zh-TW" dirty="0" smtClean="0"/>
              <a:t>– </a:t>
            </a:r>
            <a:r>
              <a:rPr lang="zh-TW" altLang="en-US" dirty="0" smtClean="0"/>
              <a:t>效率</a:t>
            </a:r>
            <a:r>
              <a:rPr lang="en-US" altLang="zh-TW" dirty="0" smtClean="0"/>
              <a:t>(</a:t>
            </a:r>
            <a:r>
              <a:rPr lang="zh-TW" altLang="en-US" dirty="0" smtClean="0"/>
              <a:t>測試影像</a:t>
            </a:r>
            <a:r>
              <a:rPr lang="en-US" altLang="zh-TW" dirty="0"/>
              <a:t>2</a:t>
            </a:r>
            <a:r>
              <a:rPr lang="en-US" altLang="zh-TW" dirty="0" smtClean="0"/>
              <a:t>)</a:t>
            </a:r>
            <a:endParaRPr lang="zh-TW" altLang="en-US" dirty="0"/>
          </a:p>
        </p:txBody>
      </p:sp>
      <p:pic>
        <p:nvPicPr>
          <p:cNvPr id="10" name="內容版面配置區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9592" y="2420888"/>
            <a:ext cx="3060741" cy="3258207"/>
          </a:xfrm>
        </p:spPr>
      </p:pic>
      <p:pic>
        <p:nvPicPr>
          <p:cNvPr id="9" name="內容版面配置區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517774"/>
            <a:ext cx="4038600" cy="3028950"/>
          </a:xfrm>
        </p:spPr>
      </p:pic>
    </p:spTree>
    <p:extLst>
      <p:ext uri="{BB962C8B-B14F-4D97-AF65-F5344CB8AC3E}">
        <p14:creationId xmlns:p14="http://schemas.microsoft.com/office/powerpoint/2010/main" val="37042296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濾鏡 </a:t>
            </a:r>
            <a:r>
              <a:rPr lang="en-US" altLang="zh-TW" dirty="0" smtClean="0"/>
              <a:t>– </a:t>
            </a:r>
            <a:r>
              <a:rPr lang="zh-TW" altLang="en-US" dirty="0" smtClean="0"/>
              <a:t>效率</a:t>
            </a:r>
            <a:r>
              <a:rPr lang="en-US" altLang="zh-TW" dirty="0" smtClean="0"/>
              <a:t>(</a:t>
            </a:r>
            <a:r>
              <a:rPr lang="zh-TW" altLang="en-US" dirty="0" smtClean="0"/>
              <a:t>測試環境</a:t>
            </a:r>
            <a:r>
              <a:rPr lang="en-US" altLang="zh-TW" dirty="0" smtClean="0"/>
              <a:t>)</a:t>
            </a:r>
            <a:endParaRPr lang="zh-TW" altLang="en-US" dirty="0"/>
          </a:p>
        </p:txBody>
      </p:sp>
      <p:pic>
        <p:nvPicPr>
          <p:cNvPr id="10" name="內容版面配置區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2276872"/>
            <a:ext cx="7452320" cy="2986783"/>
          </a:xfrm>
        </p:spPr>
      </p:pic>
    </p:spTree>
    <p:extLst>
      <p:ext uri="{BB962C8B-B14F-4D97-AF65-F5344CB8AC3E}">
        <p14:creationId xmlns:p14="http://schemas.microsoft.com/office/powerpoint/2010/main" val="7005992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濾鏡 </a:t>
            </a:r>
            <a:r>
              <a:rPr lang="en-US" altLang="zh-TW" dirty="0" smtClean="0"/>
              <a:t>– </a:t>
            </a:r>
            <a:r>
              <a:rPr lang="zh-TW" altLang="en-US" dirty="0" smtClean="0"/>
              <a:t>效率</a:t>
            </a:r>
            <a:r>
              <a:rPr lang="en-US" altLang="zh-TW" dirty="0" smtClean="0"/>
              <a:t>(</a:t>
            </a:r>
            <a:r>
              <a:rPr lang="zh-TW" altLang="en-US" dirty="0" smtClean="0"/>
              <a:t>測試五次平均時間</a:t>
            </a:r>
            <a:r>
              <a:rPr lang="en-US" altLang="zh-TW" dirty="0" smtClean="0"/>
              <a:t>)</a:t>
            </a:r>
            <a:endParaRPr lang="zh-TW" altLang="en-US" dirty="0"/>
          </a:p>
        </p:txBody>
      </p:sp>
      <p:sp>
        <p:nvSpPr>
          <p:cNvPr id="3" name="文字版面配置區 2"/>
          <p:cNvSpPr>
            <a:spLocks noGrp="1"/>
          </p:cNvSpPr>
          <p:nvPr>
            <p:ph type="body" idx="1"/>
          </p:nvPr>
        </p:nvSpPr>
        <p:spPr/>
        <p:txBody>
          <a:bodyPr/>
          <a:lstStyle/>
          <a:p>
            <a:r>
              <a:rPr lang="zh-TW" altLang="en-US" dirty="0" smtClean="0"/>
              <a:t>平均：</a:t>
            </a:r>
            <a:r>
              <a:rPr lang="en-US" altLang="zh-TW" dirty="0" smtClean="0"/>
              <a:t>2.199 </a:t>
            </a:r>
            <a:r>
              <a:rPr lang="zh-TW" altLang="en-US" dirty="0" smtClean="0"/>
              <a:t>秒</a:t>
            </a:r>
            <a:endParaRPr lang="zh-TW" altLang="en-US" dirty="0"/>
          </a:p>
        </p:txBody>
      </p:sp>
      <p:sp>
        <p:nvSpPr>
          <p:cNvPr id="4" name="文字版面配置區 3"/>
          <p:cNvSpPr>
            <a:spLocks noGrp="1"/>
          </p:cNvSpPr>
          <p:nvPr>
            <p:ph type="body" sz="quarter" idx="3"/>
          </p:nvPr>
        </p:nvSpPr>
        <p:spPr/>
        <p:txBody>
          <a:bodyPr/>
          <a:lstStyle/>
          <a:p>
            <a:r>
              <a:rPr lang="zh-TW" altLang="en-US" dirty="0" smtClean="0"/>
              <a:t>平均：</a:t>
            </a:r>
            <a:r>
              <a:rPr lang="en-US" altLang="zh-TW" dirty="0" smtClean="0"/>
              <a:t>4.373 </a:t>
            </a:r>
            <a:r>
              <a:rPr lang="zh-TW" altLang="en-US" dirty="0" smtClean="0"/>
              <a:t>秒</a:t>
            </a:r>
            <a:endParaRPr lang="zh-TW" altLang="en-US" dirty="0"/>
          </a:p>
        </p:txBody>
      </p:sp>
      <p:pic>
        <p:nvPicPr>
          <p:cNvPr id="9" name="內容版面配置區 8"/>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4754563" y="2939961"/>
            <a:ext cx="3932237" cy="2948165"/>
          </a:xfrm>
        </p:spPr>
      </p:pic>
      <p:pic>
        <p:nvPicPr>
          <p:cNvPr id="6" name="內容版面配置區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7200" y="2570807"/>
            <a:ext cx="3932238" cy="3686473"/>
          </a:xfrm>
        </p:spPr>
      </p:pic>
      <p:pic>
        <p:nvPicPr>
          <p:cNvPr id="1026" name="Picture 2" descr="C:\Users\Qbsuran Alang\Desktop\擷取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149080"/>
            <a:ext cx="3240360" cy="25557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947659" y="4126903"/>
            <a:ext cx="3240360" cy="2555776"/>
          </a:xfrm>
          <a:prstGeom prst="rect">
            <a:avLst/>
          </a:prstGeom>
          <a:noFill/>
          <a:extLst>
            <a:ext uri="{909E8E84-426E-40dd-AFC4-6F175D3DCCD1}">
              <a14:hiddenFill xmlns:a14="http://schemas.microsoft.com/office/drawing/2010/main">
                <a:solidFill>
                  <a:srgbClr val="FFFFFF"/>
                </a:solidFill>
              </a14:hiddenFill>
            </a:ext>
          </a:extLst>
        </p:spPr>
      </p:pic>
      <p:sp>
        <p:nvSpPr>
          <p:cNvPr id="12" name="動作按鈕: 首頁 11">
            <a:hlinkClick r:id="rId6" action="ppaction://hlinksldjump" highlightClick="1"/>
          </p:cNvPr>
          <p:cNvSpPr/>
          <p:nvPr/>
        </p:nvSpPr>
        <p:spPr>
          <a:xfrm>
            <a:off x="8388424" y="6165304"/>
            <a:ext cx="540000" cy="540000"/>
          </a:xfrm>
          <a:prstGeom prst="actionButtonHom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646344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圖層模式</a:t>
            </a:r>
            <a:endParaRPr lang="zh-TW" altLang="en-US" dirty="0"/>
          </a:p>
        </p:txBody>
      </p:sp>
      <p:pic>
        <p:nvPicPr>
          <p:cNvPr id="2050" name="Picture 2" descr="C:\Users\Qbsuran Alang\Desktop\擷取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88383"/>
            <a:ext cx="3960439" cy="20756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1527069"/>
            <a:ext cx="4396590" cy="21982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8119" y="3990928"/>
            <a:ext cx="3960439" cy="19599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90075" y="3990928"/>
            <a:ext cx="3960439" cy="1957458"/>
          </a:xfrm>
          <a:prstGeom prst="rect">
            <a:avLst/>
          </a:prstGeom>
          <a:noFill/>
          <a:extLst>
            <a:ext uri="{909E8E84-426E-40dd-AFC4-6F175D3DCCD1}">
              <a14:hiddenFill xmlns:a14="http://schemas.microsoft.com/office/drawing/2010/main">
                <a:solidFill>
                  <a:srgbClr val="FFFFFF"/>
                </a:solidFill>
              </a14:hiddenFill>
            </a:ext>
          </a:extLst>
        </p:spPr>
      </p:pic>
      <p:sp>
        <p:nvSpPr>
          <p:cNvPr id="7" name="動作按鈕: 首頁 6">
            <a:hlinkClick r:id="rId6" action="ppaction://hlinksldjump" highlightClick="1"/>
          </p:cNvPr>
          <p:cNvSpPr/>
          <p:nvPr/>
        </p:nvSpPr>
        <p:spPr>
          <a:xfrm>
            <a:off x="8388424" y="6165304"/>
            <a:ext cx="540000" cy="540000"/>
          </a:xfrm>
          <a:prstGeom prst="actionButtonHom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a:off x="4211960" y="2661631"/>
            <a:ext cx="504056" cy="1"/>
          </a:xfrm>
          <a:prstGeom prst="straightConnector1">
            <a:avLst/>
          </a:prstGeom>
          <a:ln>
            <a:solidFill>
              <a:schemeClr val="bg2">
                <a:lumMod val="75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11" name="直線單箭頭接點 10"/>
          <p:cNvCxnSpPr/>
          <p:nvPr/>
        </p:nvCxnSpPr>
        <p:spPr>
          <a:xfrm flipH="1">
            <a:off x="4283967" y="3677732"/>
            <a:ext cx="332421" cy="313196"/>
          </a:xfrm>
          <a:prstGeom prst="straightConnector1">
            <a:avLst/>
          </a:prstGeom>
          <a:ln>
            <a:solidFill>
              <a:schemeClr val="bg2">
                <a:lumMod val="75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13" name="直線單箭頭接點 12"/>
          <p:cNvCxnSpPr/>
          <p:nvPr/>
        </p:nvCxnSpPr>
        <p:spPr>
          <a:xfrm>
            <a:off x="4278558" y="4970891"/>
            <a:ext cx="504056" cy="1"/>
          </a:xfrm>
          <a:prstGeom prst="straightConnector1">
            <a:avLst/>
          </a:prstGeom>
          <a:ln>
            <a:solidFill>
              <a:schemeClr val="bg2">
                <a:lumMod val="75000"/>
              </a:schemeClr>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473483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備份模式</a:t>
            </a:r>
            <a:endParaRPr lang="zh-TW" altLang="en-US" dirty="0"/>
          </a:p>
        </p:txBody>
      </p:sp>
      <p:pic>
        <p:nvPicPr>
          <p:cNvPr id="5" name="內容版面配置區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012950"/>
            <a:ext cx="4038600" cy="4038600"/>
          </a:xfrm>
        </p:spPr>
      </p:pic>
      <p:pic>
        <p:nvPicPr>
          <p:cNvPr id="8" name="內容版面配置區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350542"/>
            <a:ext cx="4038600" cy="3363416"/>
          </a:xfrm>
        </p:spPr>
      </p:pic>
      <p:pic>
        <p:nvPicPr>
          <p:cNvPr id="3074" name="Picture 2" descr="C:\Users\Qbsuran Alang\Desktop\擷取13.PNG"/>
          <p:cNvPicPr>
            <a:picLocks noChangeAspect="1" noChangeArrowheads="1"/>
          </p:cNvPicPr>
          <p:nvPr/>
        </p:nvPicPr>
        <p:blipFill rotWithShape="1">
          <a:blip r:embed="rId4">
            <a:extLst>
              <a:ext uri="{28A0092B-C50C-407E-A947-70E740481C1C}">
                <a14:useLocalDpi xmlns:a14="http://schemas.microsoft.com/office/drawing/2010/main" val="0"/>
              </a:ext>
            </a:extLst>
          </a:blip>
          <a:srcRect l="59341" t="72171"/>
          <a:stretch/>
        </p:blipFill>
        <p:spPr bwMode="auto">
          <a:xfrm>
            <a:off x="467544" y="5157192"/>
            <a:ext cx="3999470" cy="1439784"/>
          </a:xfrm>
          <a:prstGeom prst="rect">
            <a:avLst/>
          </a:prstGeom>
          <a:noFill/>
          <a:extLst>
            <a:ext uri="{909E8E84-426E-40dd-AFC4-6F175D3DCCD1}">
              <a14:hiddenFill xmlns:a14="http://schemas.microsoft.com/office/drawing/2010/main">
                <a:solidFill>
                  <a:srgbClr val="FFFFFF"/>
                </a:solidFill>
              </a14:hiddenFill>
            </a:ext>
          </a:extLst>
        </p:spPr>
      </p:pic>
      <p:sp>
        <p:nvSpPr>
          <p:cNvPr id="10" name="動作按鈕: 首頁 9">
            <a:hlinkClick r:id="rId5" action="ppaction://hlinksldjump" highlightClick="1"/>
          </p:cNvPr>
          <p:cNvSpPr/>
          <p:nvPr/>
        </p:nvSpPr>
        <p:spPr>
          <a:xfrm>
            <a:off x="8388424" y="6165304"/>
            <a:ext cx="540000" cy="540000"/>
          </a:xfrm>
          <a:prstGeom prst="actionButtonHom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624278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a:t>
            </a:r>
            <a:r>
              <a:rPr lang="zh-TW" altLang="en-US" dirty="0" smtClean="0"/>
              <a:t>圖</a:t>
            </a:r>
            <a:r>
              <a:rPr lang="en-US" altLang="zh-TW" dirty="0" smtClean="0"/>
              <a:t>(</a:t>
            </a:r>
            <a:r>
              <a:rPr lang="zh-TW" altLang="en-US" dirty="0" smtClean="0"/>
              <a:t>測試影像</a:t>
            </a:r>
            <a:r>
              <a:rPr lang="en-US" altLang="zh-TW" dirty="0" smtClean="0"/>
              <a:t>1 – Grayscale)</a:t>
            </a:r>
            <a:endParaRPr lang="zh-TW" altLang="en-US" dirty="0"/>
          </a:p>
        </p:txBody>
      </p:sp>
      <p:pic>
        <p:nvPicPr>
          <p:cNvPr id="9" name="內容版面配置區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86891"/>
            <a:ext cx="4038600" cy="2690717"/>
          </a:xfrm>
        </p:spPr>
      </p:pic>
      <p:pic>
        <p:nvPicPr>
          <p:cNvPr id="4" name="內容版面配置區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99592" y="2204864"/>
            <a:ext cx="3204757" cy="3411515"/>
          </a:xfrm>
        </p:spPr>
      </p:pic>
    </p:spTree>
    <p:extLst>
      <p:ext uri="{BB962C8B-B14F-4D97-AF65-F5344CB8AC3E}">
        <p14:creationId xmlns:p14="http://schemas.microsoft.com/office/powerpoint/2010/main" val="34897666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a:t>
            </a:r>
            <a:r>
              <a:rPr lang="zh-TW" altLang="en-US" dirty="0" smtClean="0"/>
              <a:t>圖</a:t>
            </a:r>
            <a:r>
              <a:rPr lang="en-US" altLang="zh-TW" dirty="0" smtClean="0"/>
              <a:t>(</a:t>
            </a:r>
            <a:r>
              <a:rPr lang="zh-TW" altLang="en-US" dirty="0" smtClean="0"/>
              <a:t>測試影像</a:t>
            </a:r>
            <a:r>
              <a:rPr lang="en-US" altLang="zh-TW" dirty="0" smtClean="0"/>
              <a:t>2</a:t>
            </a:r>
            <a:r>
              <a:rPr lang="zh-TW" altLang="en-US" dirty="0" smtClean="0"/>
              <a:t> </a:t>
            </a:r>
            <a:r>
              <a:rPr lang="en-US" altLang="zh-TW" dirty="0" smtClean="0"/>
              <a:t>– RGB)</a:t>
            </a:r>
            <a:endParaRPr lang="zh-TW" altLang="en-US" dirty="0"/>
          </a:p>
        </p:txBody>
      </p:sp>
      <p:pic>
        <p:nvPicPr>
          <p:cNvPr id="9" name="內容版面配置區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86891"/>
            <a:ext cx="4038599" cy="2690717"/>
          </a:xfrm>
        </p:spPr>
      </p:pic>
      <p:pic>
        <p:nvPicPr>
          <p:cNvPr id="4" name="內容版面配置區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99592" y="2204864"/>
            <a:ext cx="3204756" cy="3411515"/>
          </a:xfrm>
        </p:spPr>
      </p:pic>
    </p:spTree>
    <p:extLst>
      <p:ext uri="{BB962C8B-B14F-4D97-AF65-F5344CB8AC3E}">
        <p14:creationId xmlns:p14="http://schemas.microsoft.com/office/powerpoint/2010/main" val="127601742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a:t>
            </a:r>
            <a:r>
              <a:rPr lang="zh-TW" altLang="en-US" dirty="0" smtClean="0"/>
              <a:t>圖</a:t>
            </a:r>
            <a:r>
              <a:rPr lang="en-US" altLang="zh-TW" dirty="0" smtClean="0"/>
              <a:t>(</a:t>
            </a:r>
            <a:r>
              <a:rPr lang="zh-TW" altLang="en-US" dirty="0" smtClean="0"/>
              <a:t>測試影像</a:t>
            </a:r>
            <a:r>
              <a:rPr lang="en-US" altLang="zh-TW" dirty="0" smtClean="0"/>
              <a:t>3</a:t>
            </a:r>
            <a:r>
              <a:rPr lang="zh-TW" altLang="en-US" dirty="0" smtClean="0"/>
              <a:t> </a:t>
            </a:r>
            <a:r>
              <a:rPr lang="en-US" altLang="zh-TW" dirty="0" smtClean="0"/>
              <a:t>– RGBA)</a:t>
            </a:r>
            <a:endParaRPr lang="zh-TW" altLang="en-US" dirty="0"/>
          </a:p>
        </p:txBody>
      </p:sp>
      <p:pic>
        <p:nvPicPr>
          <p:cNvPr id="9" name="內容版面配置區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86891"/>
            <a:ext cx="4038599" cy="2690717"/>
          </a:xfrm>
        </p:spPr>
      </p:pic>
      <p:pic>
        <p:nvPicPr>
          <p:cNvPr id="4" name="內容版面配置區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99592" y="2211715"/>
            <a:ext cx="3204756" cy="3397813"/>
          </a:xfrm>
        </p:spPr>
      </p:pic>
    </p:spTree>
    <p:extLst>
      <p:ext uri="{BB962C8B-B14F-4D97-AF65-F5344CB8AC3E}">
        <p14:creationId xmlns:p14="http://schemas.microsoft.com/office/powerpoint/2010/main" val="25965939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latin typeface="微軟正黑體" pitchFamily="34" charset="-120"/>
                <a:ea typeface="微軟正黑體" pitchFamily="34" charset="-120"/>
              </a:rPr>
              <a:t>使用族群與目標</a:t>
            </a:r>
            <a:endParaRPr lang="zh-TW" altLang="en-US" dirty="0">
              <a:latin typeface="微軟正黑體" pitchFamily="34" charset="-120"/>
              <a:ea typeface="微軟正黑體" pitchFamily="34" charset="-120"/>
            </a:endParaRPr>
          </a:p>
        </p:txBody>
      </p:sp>
      <p:sp>
        <p:nvSpPr>
          <p:cNvPr id="3" name="內容版面配置區 2"/>
          <p:cNvSpPr>
            <a:spLocks noGrp="1"/>
          </p:cNvSpPr>
          <p:nvPr>
            <p:ph type="subTitle" idx="1"/>
          </p:nvPr>
        </p:nvSpPr>
        <p:spPr/>
        <p:txBody>
          <a:bodyPr/>
          <a:lstStyle/>
          <a:p>
            <a:r>
              <a:rPr lang="zh-TW" altLang="en-US" dirty="0" smtClean="0"/>
              <a:t>製作</a:t>
            </a:r>
            <a:r>
              <a:rPr lang="zh-TW" altLang="en-US" dirty="0"/>
              <a:t>出能夠長期使用的懶人程式，即使在課程結束後也能繼續使用，並具備即時套用預覽及儲存的功能，再搭配上淺顯易懂的操作介面，功能齊全實用，簡而不俗。</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64958820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a:t>
            </a:r>
            <a:r>
              <a:rPr lang="zh-TW" altLang="en-US" dirty="0" smtClean="0"/>
              <a:t>圖</a:t>
            </a:r>
            <a:r>
              <a:rPr lang="en-US" altLang="zh-TW" dirty="0" smtClean="0"/>
              <a:t>(</a:t>
            </a:r>
            <a:r>
              <a:rPr lang="zh-TW" altLang="en-US" dirty="0" smtClean="0"/>
              <a:t>測試影像</a:t>
            </a:r>
            <a:r>
              <a:rPr lang="en-US" altLang="zh-TW" dirty="0" smtClean="0"/>
              <a:t>1 -</a:t>
            </a:r>
            <a:r>
              <a:rPr lang="zh-TW" altLang="en-US" dirty="0" smtClean="0"/>
              <a:t> 結果</a:t>
            </a:r>
            <a:r>
              <a:rPr lang="en-US" altLang="zh-TW" dirty="0" smtClean="0"/>
              <a:t>)</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2203" y="1600200"/>
            <a:ext cx="4819594" cy="4876800"/>
          </a:xfrm>
        </p:spPr>
      </p:pic>
    </p:spTree>
    <p:extLst>
      <p:ext uri="{BB962C8B-B14F-4D97-AF65-F5344CB8AC3E}">
        <p14:creationId xmlns:p14="http://schemas.microsoft.com/office/powerpoint/2010/main" val="32347539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a:t>
            </a:r>
            <a:r>
              <a:rPr lang="zh-TW" altLang="en-US" dirty="0" smtClean="0"/>
              <a:t>圖</a:t>
            </a:r>
            <a:r>
              <a:rPr lang="en-US" altLang="zh-TW" dirty="0" smtClean="0"/>
              <a:t>(</a:t>
            </a:r>
            <a:r>
              <a:rPr lang="zh-TW" altLang="en-US" dirty="0" smtClean="0"/>
              <a:t>測試影像</a:t>
            </a:r>
            <a:r>
              <a:rPr lang="en-US" altLang="zh-TW" dirty="0" smtClean="0"/>
              <a:t>2 -</a:t>
            </a:r>
            <a:r>
              <a:rPr lang="zh-TW" altLang="en-US" dirty="0" smtClean="0"/>
              <a:t> 結果</a:t>
            </a:r>
            <a:r>
              <a:rPr lang="en-US" altLang="zh-TW" dirty="0" smtClean="0"/>
              <a:t>)</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412776"/>
            <a:ext cx="4819594" cy="4876799"/>
          </a:xfrm>
        </p:spPr>
      </p:pic>
      <p:pic>
        <p:nvPicPr>
          <p:cNvPr id="4"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844824"/>
            <a:ext cx="4819593" cy="4876799"/>
          </a:xfrm>
          <a:prstGeom prst="rect">
            <a:avLst/>
          </a:prstGeom>
        </p:spPr>
      </p:pic>
      <p:pic>
        <p:nvPicPr>
          <p:cNvPr id="6" name="內容版面配置區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1420248"/>
            <a:ext cx="4819593" cy="4876798"/>
          </a:xfrm>
          <a:prstGeom prst="rect">
            <a:avLst/>
          </a:prstGeom>
        </p:spPr>
      </p:pic>
      <p:pic>
        <p:nvPicPr>
          <p:cNvPr id="7" name="內容版面配置區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3858647"/>
            <a:ext cx="4819593" cy="2177446"/>
          </a:xfrm>
          <a:prstGeom prst="rect">
            <a:avLst/>
          </a:prstGeom>
        </p:spPr>
      </p:pic>
    </p:spTree>
    <p:extLst>
      <p:ext uri="{BB962C8B-B14F-4D97-AF65-F5344CB8AC3E}">
        <p14:creationId xmlns:p14="http://schemas.microsoft.com/office/powerpoint/2010/main" val="3514773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a:t>
            </a:r>
            <a:r>
              <a:rPr lang="zh-TW" altLang="en-US" dirty="0" smtClean="0"/>
              <a:t>圖</a:t>
            </a:r>
            <a:r>
              <a:rPr lang="en-US" altLang="zh-TW" dirty="0" smtClean="0"/>
              <a:t>(</a:t>
            </a:r>
            <a:r>
              <a:rPr lang="zh-TW" altLang="en-US" dirty="0" smtClean="0"/>
              <a:t>測試影像</a:t>
            </a:r>
            <a:r>
              <a:rPr lang="en-US" altLang="zh-TW" dirty="0" smtClean="0"/>
              <a:t>3 -</a:t>
            </a:r>
            <a:r>
              <a:rPr lang="zh-TW" altLang="en-US" dirty="0" smtClean="0"/>
              <a:t> 結果</a:t>
            </a:r>
            <a:r>
              <a:rPr lang="en-US" altLang="zh-TW" dirty="0" smtClean="0"/>
              <a:t>)</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412776"/>
            <a:ext cx="4819593" cy="4876799"/>
          </a:xfrm>
        </p:spPr>
      </p:pic>
      <p:pic>
        <p:nvPicPr>
          <p:cNvPr id="4"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844824"/>
            <a:ext cx="4819593" cy="4876798"/>
          </a:xfrm>
          <a:prstGeom prst="rect">
            <a:avLst/>
          </a:prstGeom>
        </p:spPr>
      </p:pic>
      <p:pic>
        <p:nvPicPr>
          <p:cNvPr id="6" name="內容版面配置區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1556792"/>
            <a:ext cx="4819592" cy="4876798"/>
          </a:xfrm>
          <a:prstGeom prst="rect">
            <a:avLst/>
          </a:prstGeom>
        </p:spPr>
      </p:pic>
      <p:pic>
        <p:nvPicPr>
          <p:cNvPr id="8" name="內容版面配置區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493" y="1844825"/>
            <a:ext cx="4819592" cy="4876797"/>
          </a:xfrm>
          <a:prstGeom prst="rect">
            <a:avLst/>
          </a:prstGeom>
        </p:spPr>
      </p:pic>
      <p:pic>
        <p:nvPicPr>
          <p:cNvPr id="7" name="內容版面配置區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3928" y="1556792"/>
            <a:ext cx="4819591" cy="2177446"/>
          </a:xfrm>
          <a:prstGeom prst="rect">
            <a:avLst/>
          </a:prstGeom>
        </p:spPr>
      </p:pic>
      <p:sp>
        <p:nvSpPr>
          <p:cNvPr id="9" name="動作按鈕: 首頁 8">
            <a:hlinkClick r:id="rId7" action="ppaction://hlinksldjump" highlightClick="1"/>
          </p:cNvPr>
          <p:cNvSpPr/>
          <p:nvPr/>
        </p:nvSpPr>
        <p:spPr>
          <a:xfrm>
            <a:off x="8388424" y="6165304"/>
            <a:ext cx="540000" cy="540000"/>
          </a:xfrm>
          <a:prstGeom prst="actionButtonHom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2881225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擴充功能</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5995" y="2466755"/>
            <a:ext cx="5792009" cy="3143689"/>
          </a:xfrm>
        </p:spPr>
      </p:pic>
    </p:spTree>
    <p:extLst>
      <p:ext uri="{BB962C8B-B14F-4D97-AF65-F5344CB8AC3E}">
        <p14:creationId xmlns:p14="http://schemas.microsoft.com/office/powerpoint/2010/main" val="260894260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Demo</a:t>
            </a:r>
            <a:endParaRPr lang="zh-TW" altLang="en-US" dirty="0"/>
          </a:p>
        </p:txBody>
      </p:sp>
      <p:sp>
        <p:nvSpPr>
          <p:cNvPr id="3" name="內容版面配置區 2"/>
          <p:cNvSpPr>
            <a:spLocks noGrp="1"/>
          </p:cNvSpPr>
          <p:nvPr>
            <p:ph idx="1"/>
          </p:nvPr>
        </p:nvSpPr>
        <p:spPr/>
        <p:txBody>
          <a:bodyPr/>
          <a:lstStyle/>
          <a:p>
            <a:pPr algn="ctr"/>
            <a:endParaRPr lang="en-US" altLang="zh-TW" dirty="0" smtClean="0">
              <a:hlinkClick r:id="rId2"/>
            </a:endParaRPr>
          </a:p>
          <a:p>
            <a:pPr algn="ctr"/>
            <a:endParaRPr lang="en-US" altLang="zh-TW" dirty="0">
              <a:hlinkClick r:id="rId2"/>
            </a:endParaRPr>
          </a:p>
          <a:p>
            <a:pPr algn="ctr"/>
            <a:endParaRPr lang="en-US" altLang="zh-TW" dirty="0" smtClean="0">
              <a:hlinkClick r:id="rId2"/>
            </a:endParaRPr>
          </a:p>
          <a:p>
            <a:pPr algn="ctr"/>
            <a:endParaRPr lang="en-US" altLang="zh-TW" dirty="0">
              <a:hlinkClick r:id="rId2"/>
            </a:endParaRPr>
          </a:p>
          <a:p>
            <a:pPr marL="0" indent="0" algn="ctr">
              <a:buNone/>
            </a:pPr>
            <a:r>
              <a:rPr lang="zh-TW" altLang="en-US" smtClean="0">
                <a:hlinkClick r:id="rId2"/>
              </a:rPr>
              <a:t>影片</a:t>
            </a:r>
            <a:endParaRPr lang="zh-TW" altLang="en-US" dirty="0"/>
          </a:p>
        </p:txBody>
      </p:sp>
    </p:spTree>
    <p:extLst>
      <p:ext uri="{BB962C8B-B14F-4D97-AF65-F5344CB8AC3E}">
        <p14:creationId xmlns:p14="http://schemas.microsoft.com/office/powerpoint/2010/main" val="13702302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latin typeface="微軟正黑體" pitchFamily="34" charset="-120"/>
                <a:ea typeface="微軟正黑體" pitchFamily="34" charset="-120"/>
              </a:rPr>
              <a:t>概念</a:t>
            </a:r>
            <a:endParaRPr lang="zh-TW" altLang="en-US" dirty="0">
              <a:latin typeface="微軟正黑體" pitchFamily="34" charset="-120"/>
              <a:ea typeface="微軟正黑體" pitchFamily="34" charset="-120"/>
            </a:endParaRPr>
          </a:p>
        </p:txBody>
      </p:sp>
      <p:sp>
        <p:nvSpPr>
          <p:cNvPr id="3" name="內容版面配置區 2"/>
          <p:cNvSpPr>
            <a:spLocks noGrp="1"/>
          </p:cNvSpPr>
          <p:nvPr>
            <p:ph type="subTitle" idx="1"/>
          </p:nvPr>
        </p:nvSpPr>
        <p:spPr>
          <a:xfrm>
            <a:off x="685800" y="3505200"/>
            <a:ext cx="6400800" cy="2660104"/>
          </a:xfrm>
        </p:spPr>
        <p:txBody>
          <a:bodyPr>
            <a:normAutofit fontScale="92500" lnSpcReduction="10000"/>
          </a:bodyPr>
          <a:lstStyle/>
          <a:p>
            <a:r>
              <a:rPr lang="zh-TW" altLang="en-US" dirty="0"/>
              <a:t>而結合上述原因，我們努力研發出一套強大的修圖</a:t>
            </a:r>
            <a:r>
              <a:rPr lang="zh-TW" altLang="en-US" dirty="0" smtClean="0"/>
              <a:t>程式「多功能</a:t>
            </a:r>
            <a:r>
              <a:rPr lang="zh-TW" altLang="en-US" dirty="0"/>
              <a:t>即時套用濾淨 </a:t>
            </a:r>
            <a:r>
              <a:rPr lang="en-US" altLang="zh-TW" dirty="0" smtClean="0"/>
              <a:t>– </a:t>
            </a:r>
            <a:r>
              <a:rPr lang="en-US" altLang="zh-TW" dirty="0" err="1" smtClean="0"/>
              <a:t>InstaFilter</a:t>
            </a:r>
            <a:r>
              <a:rPr lang="zh-TW" altLang="en-US" dirty="0"/>
              <a:t>」</a:t>
            </a:r>
            <a:r>
              <a:rPr lang="zh-TW" altLang="en-US" dirty="0" smtClean="0"/>
              <a:t>，</a:t>
            </a:r>
            <a:r>
              <a:rPr lang="zh-TW" altLang="en-US" dirty="0"/>
              <a:t>不僅有多樣化的濾鏡可供使用者</a:t>
            </a:r>
            <a:r>
              <a:rPr lang="zh-TW" altLang="en-US" dirty="0" smtClean="0"/>
              <a:t>套用</a:t>
            </a:r>
            <a:r>
              <a:rPr lang="zh-TW" altLang="en-US" dirty="0"/>
              <a:t>，並增加了使用者自定濾鏡的功能，想自行設計濾鏡或做些微調已不是難事，更可將設計的濾鏡新增為程式中的一濾鏡，方便下次直接套用，抑或者不想使用現有之濾鏡又無法自己調整</a:t>
            </a:r>
            <a:r>
              <a:rPr lang="zh-TW" altLang="en-US" dirty="0" smtClean="0"/>
              <a:t>出特別</a:t>
            </a:r>
            <a:r>
              <a:rPr lang="zh-TW" altLang="en-US" dirty="0"/>
              <a:t>效果的濾鏡，我們貼心的提供「隨機」的選項，在每次點選時都有不一樣的驚喜</a:t>
            </a:r>
            <a:r>
              <a:rPr lang="zh-TW" altLang="en-US" dirty="0" smtClean="0"/>
              <a:t>。</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0312094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操作情況</a:t>
            </a:r>
            <a:r>
              <a:rPr lang="en-US" altLang="zh-TW" dirty="0" smtClean="0">
                <a:latin typeface="微軟正黑體" pitchFamily="34" charset="-120"/>
                <a:ea typeface="微軟正黑體" pitchFamily="34" charset="-120"/>
              </a:rPr>
              <a:t>1</a:t>
            </a:r>
            <a:endParaRPr lang="zh-TW" altLang="en-US" dirty="0">
              <a:latin typeface="微軟正黑體" pitchFamily="34" charset="-120"/>
              <a:ea typeface="微軟正黑體" pitchFamily="34" charset="-120"/>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747" y="1600200"/>
            <a:ext cx="7766506" cy="4876800"/>
          </a:xfrm>
        </p:spPr>
      </p:pic>
    </p:spTree>
    <p:extLst>
      <p:ext uri="{BB962C8B-B14F-4D97-AF65-F5344CB8AC3E}">
        <p14:creationId xmlns:p14="http://schemas.microsoft.com/office/powerpoint/2010/main" val="17942858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操作情況</a:t>
            </a:r>
            <a:r>
              <a:rPr lang="en-US" altLang="zh-TW" dirty="0">
                <a:latin typeface="微軟正黑體" pitchFamily="34" charset="-120"/>
                <a:ea typeface="微軟正黑體" pitchFamily="34" charset="-120"/>
              </a:rPr>
              <a:t>2</a:t>
            </a:r>
            <a:endParaRPr lang="zh-TW" altLang="en-US" dirty="0">
              <a:latin typeface="微軟正黑體" pitchFamily="34" charset="-120"/>
              <a:ea typeface="微軟正黑體" pitchFamily="34" charset="-120"/>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027" y="1600200"/>
            <a:ext cx="7737946" cy="4876800"/>
          </a:xfrm>
        </p:spPr>
      </p:pic>
    </p:spTree>
    <p:extLst>
      <p:ext uri="{BB962C8B-B14F-4D97-AF65-F5344CB8AC3E}">
        <p14:creationId xmlns:p14="http://schemas.microsoft.com/office/powerpoint/2010/main" val="39808308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操作情況</a:t>
            </a:r>
            <a:r>
              <a:rPr lang="en-US" altLang="zh-TW" dirty="0" smtClean="0">
                <a:latin typeface="微軟正黑體" pitchFamily="34" charset="-120"/>
                <a:ea typeface="微軟正黑體" pitchFamily="34" charset="-120"/>
              </a:rPr>
              <a:t>3</a:t>
            </a:r>
            <a:endParaRPr lang="zh-TW" altLang="en-US" dirty="0">
              <a:latin typeface="微軟正黑體" pitchFamily="34" charset="-120"/>
              <a:ea typeface="微軟正黑體" pitchFamily="34" charset="-120"/>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874" y="1600200"/>
            <a:ext cx="7766253" cy="4876800"/>
          </a:xfrm>
        </p:spPr>
      </p:pic>
    </p:spTree>
    <p:extLst>
      <p:ext uri="{BB962C8B-B14F-4D97-AF65-F5344CB8AC3E}">
        <p14:creationId xmlns:p14="http://schemas.microsoft.com/office/powerpoint/2010/main" val="7686746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操作情況</a:t>
            </a:r>
            <a:r>
              <a:rPr lang="en-US" altLang="zh-TW" dirty="0">
                <a:latin typeface="微軟正黑體" pitchFamily="34" charset="-120"/>
                <a:ea typeface="微軟正黑體" pitchFamily="34" charset="-120"/>
              </a:rPr>
              <a:t>4</a:t>
            </a:r>
            <a:endParaRPr lang="zh-TW" altLang="en-US" dirty="0">
              <a:latin typeface="微軟正黑體" pitchFamily="34" charset="-120"/>
              <a:ea typeface="微軟正黑體" pitchFamily="34" charset="-120"/>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879" y="1600200"/>
            <a:ext cx="7670241" cy="4876800"/>
          </a:xfrm>
        </p:spPr>
      </p:pic>
    </p:spTree>
    <p:extLst>
      <p:ext uri="{BB962C8B-B14F-4D97-AF65-F5344CB8AC3E}">
        <p14:creationId xmlns:p14="http://schemas.microsoft.com/office/powerpoint/2010/main" val="1899841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功能 </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 目錄</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numCol="2">
            <a:normAutofit/>
          </a:bodyPr>
          <a:lstStyle/>
          <a:p>
            <a:pPr marL="633222" indent="-514350">
              <a:buFont typeface="+mj-lt"/>
              <a:buAutoNum type="alphaUcPeriod"/>
            </a:pPr>
            <a:r>
              <a:rPr lang="zh-TW" altLang="en-US" sz="3600" dirty="0" smtClean="0">
                <a:latin typeface="微軟正黑體" pitchFamily="34" charset="-120"/>
                <a:ea typeface="微軟正黑體" pitchFamily="34" charset="-120"/>
                <a:hlinkClick r:id="rId2" action="ppaction://hlinksldjump"/>
              </a:rPr>
              <a:t>圖層混和模式</a:t>
            </a:r>
            <a:endParaRPr lang="en-US" altLang="zh-TW" sz="3600" dirty="0">
              <a:latin typeface="微軟正黑體" pitchFamily="34" charset="-120"/>
              <a:ea typeface="微軟正黑體" pitchFamily="34" charset="-120"/>
            </a:endParaRPr>
          </a:p>
          <a:p>
            <a:pPr marL="633222" indent="-514350">
              <a:buFont typeface="+mj-lt"/>
              <a:buAutoNum type="alphaUcPeriod"/>
            </a:pPr>
            <a:endParaRPr lang="en-US" altLang="zh-TW" sz="3600" dirty="0" smtClean="0">
              <a:latin typeface="微軟正黑體" pitchFamily="34" charset="-120"/>
              <a:ea typeface="微軟正黑體" pitchFamily="34" charset="-120"/>
            </a:endParaRPr>
          </a:p>
          <a:p>
            <a:pPr marL="633222" indent="-514350">
              <a:buFont typeface="+mj-lt"/>
              <a:buAutoNum type="alphaUcPeriod"/>
            </a:pPr>
            <a:r>
              <a:rPr lang="zh-TW" altLang="en-US" sz="3600" dirty="0" smtClean="0">
                <a:latin typeface="微軟正黑體" pitchFamily="34" charset="-120"/>
                <a:ea typeface="微軟正黑體" pitchFamily="34" charset="-120"/>
                <a:hlinkClick r:id="rId3" action="ppaction://hlinksldjump"/>
              </a:rPr>
              <a:t>使用者自訂濾鏡</a:t>
            </a:r>
            <a:endParaRPr lang="en-US" altLang="zh-TW" sz="3600" dirty="0" smtClean="0">
              <a:latin typeface="微軟正黑體" pitchFamily="34" charset="-120"/>
              <a:ea typeface="微軟正黑體" pitchFamily="34" charset="-120"/>
            </a:endParaRPr>
          </a:p>
          <a:p>
            <a:pPr marL="633222" indent="-514350">
              <a:buFont typeface="+mj-lt"/>
              <a:buAutoNum type="alphaUcPeriod"/>
            </a:pPr>
            <a:endParaRPr lang="en-US" altLang="zh-TW" sz="3600" dirty="0" smtClean="0">
              <a:latin typeface="微軟正黑體" pitchFamily="34" charset="-120"/>
              <a:ea typeface="微軟正黑體" pitchFamily="34" charset="-120"/>
            </a:endParaRPr>
          </a:p>
          <a:p>
            <a:pPr marL="633222" indent="-514350">
              <a:buFont typeface="+mj-lt"/>
              <a:buAutoNum type="alphaUcPeriod"/>
            </a:pPr>
            <a:r>
              <a:rPr lang="zh-TW" altLang="en-US" sz="3600" dirty="0">
                <a:latin typeface="微軟正黑體" pitchFamily="34" charset="-120"/>
                <a:ea typeface="微軟正黑體" pitchFamily="34" charset="-120"/>
                <a:hlinkClick r:id="rId4" action="ppaction://hlinksldjump"/>
              </a:rPr>
              <a:t>濾</a:t>
            </a:r>
            <a:r>
              <a:rPr lang="zh-TW" altLang="en-US" sz="3600" dirty="0" smtClean="0">
                <a:latin typeface="微軟正黑體" pitchFamily="34" charset="-120"/>
                <a:ea typeface="微軟正黑體" pitchFamily="34" charset="-120"/>
                <a:hlinkClick r:id="rId4" action="ppaction://hlinksldjump"/>
              </a:rPr>
              <a:t>鏡</a:t>
            </a:r>
            <a:endParaRPr lang="en-US" altLang="zh-TW" sz="3600" dirty="0" smtClean="0">
              <a:latin typeface="微軟正黑體" pitchFamily="34" charset="-120"/>
              <a:ea typeface="微軟正黑體" pitchFamily="34" charset="-120"/>
            </a:endParaRPr>
          </a:p>
          <a:p>
            <a:pPr marL="633222" indent="-514350">
              <a:buFont typeface="+mj-lt"/>
              <a:buAutoNum type="alphaUcPeriod"/>
            </a:pPr>
            <a:endParaRPr lang="en-US" altLang="zh-TW" sz="3600" dirty="0" smtClean="0">
              <a:latin typeface="微軟正黑體" pitchFamily="34" charset="-120"/>
              <a:ea typeface="微軟正黑體" pitchFamily="34" charset="-120"/>
            </a:endParaRPr>
          </a:p>
          <a:p>
            <a:pPr marL="633222" indent="-514350">
              <a:buFont typeface="+mj-lt"/>
              <a:buAutoNum type="alphaUcPeriod"/>
            </a:pPr>
            <a:r>
              <a:rPr lang="zh-TW" altLang="en-US" sz="3600" dirty="0">
                <a:latin typeface="微軟正黑體" pitchFamily="34" charset="-120"/>
                <a:ea typeface="微軟正黑體" pitchFamily="34" charset="-120"/>
                <a:hlinkClick r:id="rId5" action="ppaction://hlinksldjump"/>
              </a:rPr>
              <a:t>圖層</a:t>
            </a:r>
            <a:r>
              <a:rPr lang="zh-TW" altLang="en-US" sz="3600" dirty="0" smtClean="0">
                <a:latin typeface="微軟正黑體" pitchFamily="34" charset="-120"/>
                <a:ea typeface="微軟正黑體" pitchFamily="34" charset="-120"/>
                <a:hlinkClick r:id="rId5" action="ppaction://hlinksldjump"/>
              </a:rPr>
              <a:t>模式</a:t>
            </a:r>
            <a:endParaRPr lang="en-US" altLang="zh-TW" sz="3600" dirty="0" smtClean="0">
              <a:latin typeface="微軟正黑體" pitchFamily="34" charset="-120"/>
              <a:ea typeface="微軟正黑體" pitchFamily="34" charset="-120"/>
            </a:endParaRPr>
          </a:p>
          <a:p>
            <a:pPr marL="633222" indent="-514350">
              <a:buFont typeface="+mj-lt"/>
              <a:buAutoNum type="alphaUcPeriod"/>
            </a:pPr>
            <a:endParaRPr lang="en-US" altLang="zh-TW" sz="3600" dirty="0" smtClean="0">
              <a:latin typeface="微軟正黑體" pitchFamily="34" charset="-120"/>
              <a:ea typeface="微軟正黑體" pitchFamily="34" charset="-120"/>
            </a:endParaRPr>
          </a:p>
          <a:p>
            <a:pPr marL="633222" indent="-514350">
              <a:buFont typeface="+mj-lt"/>
              <a:buAutoNum type="alphaUcPeriod"/>
            </a:pPr>
            <a:r>
              <a:rPr lang="zh-TW" altLang="en-US" sz="3600" dirty="0">
                <a:latin typeface="微軟正黑體" pitchFamily="34" charset="-120"/>
                <a:ea typeface="微軟正黑體" pitchFamily="34" charset="-120"/>
                <a:hlinkClick r:id="rId6" action="ppaction://hlinksldjump"/>
              </a:rPr>
              <a:t>備份</a:t>
            </a:r>
            <a:r>
              <a:rPr lang="zh-TW" altLang="en-US" sz="3600" dirty="0" smtClean="0">
                <a:latin typeface="微軟正黑體" pitchFamily="34" charset="-120"/>
                <a:ea typeface="微軟正黑體" pitchFamily="34" charset="-120"/>
                <a:hlinkClick r:id="rId6" action="ppaction://hlinksldjump"/>
              </a:rPr>
              <a:t>模式</a:t>
            </a:r>
            <a:endParaRPr lang="en-US" altLang="zh-TW" sz="3600" dirty="0" smtClean="0">
              <a:latin typeface="微軟正黑體" pitchFamily="34" charset="-120"/>
              <a:ea typeface="微軟正黑體" pitchFamily="34" charset="-120"/>
            </a:endParaRPr>
          </a:p>
          <a:p>
            <a:pPr marL="633222" indent="-514350">
              <a:buFont typeface="+mj-lt"/>
              <a:buAutoNum type="alphaUcPeriod"/>
            </a:pPr>
            <a:endParaRPr lang="en-US" altLang="zh-TW" sz="3600" dirty="0" smtClean="0">
              <a:latin typeface="微軟正黑體" pitchFamily="34" charset="-120"/>
              <a:ea typeface="微軟正黑體" pitchFamily="34" charset="-120"/>
            </a:endParaRPr>
          </a:p>
          <a:p>
            <a:pPr marL="633222" indent="-514350">
              <a:buFont typeface="+mj-lt"/>
              <a:buAutoNum type="alphaUcPeriod"/>
            </a:pPr>
            <a:r>
              <a:rPr lang="zh-TW" altLang="en-US" sz="3600" dirty="0">
                <a:latin typeface="微軟正黑體" pitchFamily="34" charset="-120"/>
                <a:ea typeface="微軟正黑體" pitchFamily="34" charset="-120"/>
                <a:hlinkClick r:id="rId7" action="ppaction://hlinksldjump"/>
              </a:rPr>
              <a:t>直方</a:t>
            </a:r>
            <a:r>
              <a:rPr lang="zh-TW" altLang="en-US" sz="3600" dirty="0" smtClean="0">
                <a:latin typeface="微軟正黑體" pitchFamily="34" charset="-120"/>
                <a:ea typeface="微軟正黑體" pitchFamily="34" charset="-120"/>
                <a:hlinkClick r:id="rId7" action="ppaction://hlinksldjump"/>
              </a:rPr>
              <a:t>圖</a:t>
            </a:r>
            <a:endParaRPr lang="en-US" altLang="zh-TW" sz="3600" dirty="0" smtClean="0">
              <a:latin typeface="微軟正黑體" pitchFamily="34" charset="-120"/>
              <a:ea typeface="微軟正黑體" pitchFamily="34" charset="-120"/>
            </a:endParaRPr>
          </a:p>
          <a:p>
            <a:pPr marL="633222" indent="-514350">
              <a:buFont typeface="+mj-lt"/>
              <a:buAutoNum type="alphaUcPeriod"/>
            </a:pPr>
            <a:endParaRPr lang="en-US" altLang="zh-TW" sz="3600" dirty="0" smtClean="0">
              <a:latin typeface="微軟正黑體" pitchFamily="34" charset="-120"/>
              <a:ea typeface="微軟正黑體" pitchFamily="34" charset="-120"/>
            </a:endParaRPr>
          </a:p>
          <a:p>
            <a:pPr marL="633222" indent="-514350">
              <a:buFont typeface="+mj-lt"/>
              <a:buAutoNum type="alphaUcPeriod"/>
            </a:pPr>
            <a:r>
              <a:rPr lang="zh-TW" altLang="en-US" sz="3600" dirty="0" smtClean="0">
                <a:latin typeface="微軟正黑體" pitchFamily="34" charset="-120"/>
                <a:ea typeface="微軟正黑體" pitchFamily="34" charset="-120"/>
                <a:hlinkClick r:id="rId8" action="ppaction://hlinksldjump"/>
              </a:rPr>
              <a:t>擴充功能</a:t>
            </a:r>
            <a:endParaRPr lang="en-US" altLang="zh-TW" sz="3600" dirty="0" smtClean="0">
              <a:latin typeface="微軟正黑體" pitchFamily="34" charset="-120"/>
              <a:ea typeface="微軟正黑體" pitchFamily="34" charset="-120"/>
            </a:endParaRPr>
          </a:p>
        </p:txBody>
      </p:sp>
    </p:spTree>
    <p:extLst>
      <p:ext uri="{BB962C8B-B14F-4D97-AF65-F5344CB8AC3E}">
        <p14:creationId xmlns:p14="http://schemas.microsoft.com/office/powerpoint/2010/main" val="91739425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清晰度">
  <a:themeElements>
    <a:clrScheme name="奧斯丁">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古典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清晰度">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261</TotalTime>
  <Words>564</Words>
  <Application>Microsoft Macintosh PowerPoint</Application>
  <PresentationFormat>如螢幕大小 (4:3)</PresentationFormat>
  <Paragraphs>174</Paragraphs>
  <Slides>34</Slides>
  <Notes>0</Notes>
  <HiddenSlides>0</HiddenSlides>
  <MMClips>0</MMClips>
  <ScaleCrop>false</ScaleCrop>
  <HeadingPairs>
    <vt:vector size="4" baseType="variant">
      <vt:variant>
        <vt:lpstr>佈景主題</vt:lpstr>
      </vt:variant>
      <vt:variant>
        <vt:i4>1</vt:i4>
      </vt:variant>
      <vt:variant>
        <vt:lpstr>投影片標題</vt:lpstr>
      </vt:variant>
      <vt:variant>
        <vt:i4>34</vt:i4>
      </vt:variant>
    </vt:vector>
  </HeadingPairs>
  <TitlesOfParts>
    <vt:vector size="35" baseType="lpstr">
      <vt:lpstr>清晰度</vt:lpstr>
      <vt:lpstr>多功能及時套用濾鏡 InstaFilter</vt:lpstr>
      <vt:lpstr>創作背景</vt:lpstr>
      <vt:lpstr>使用族群與目標</vt:lpstr>
      <vt:lpstr>概念</vt:lpstr>
      <vt:lpstr>操作情況1</vt:lpstr>
      <vt:lpstr>操作情況2</vt:lpstr>
      <vt:lpstr>操作情況3</vt:lpstr>
      <vt:lpstr>操作情況4</vt:lpstr>
      <vt:lpstr>功能 - 目錄</vt:lpstr>
      <vt:lpstr>圖層混和模式 – 測試影像</vt:lpstr>
      <vt:lpstr>圖層混和模式 – 影像相加(Linear Dodge)</vt:lpstr>
      <vt:lpstr>圖層混和模式 – 濾色(Screen)</vt:lpstr>
      <vt:lpstr>圖層混和模式 – 實色疊印混和(Hard Mix)</vt:lpstr>
      <vt:lpstr>圖層混和模式</vt:lpstr>
      <vt:lpstr>使用者自訂濾鏡</vt:lpstr>
      <vt:lpstr>使用者自訂濾鏡 – 效果</vt:lpstr>
      <vt:lpstr>濾鏡</vt:lpstr>
      <vt:lpstr>濾鏡 – 普通濾鏡</vt:lpstr>
      <vt:lpstr>濾鏡 – 特殊濾鏡</vt:lpstr>
      <vt:lpstr>濾鏡 – 可調整式濾鏡</vt:lpstr>
      <vt:lpstr>濾鏡 – 效率(測試影像1)</vt:lpstr>
      <vt:lpstr>濾鏡 – 效率(測試影像2)</vt:lpstr>
      <vt:lpstr>濾鏡 – 效率(測試環境)</vt:lpstr>
      <vt:lpstr>濾鏡 – 效率(測試五次平均時間)</vt:lpstr>
      <vt:lpstr>圖層模式</vt:lpstr>
      <vt:lpstr>備份模式</vt:lpstr>
      <vt:lpstr>直方圖(測試影像1 – Grayscale)</vt:lpstr>
      <vt:lpstr>直方圖(測試影像2 – RGB)</vt:lpstr>
      <vt:lpstr>直方圖(測試影像3 – RGBA)</vt:lpstr>
      <vt:lpstr>直方圖(測試影像1 - 結果)</vt:lpstr>
      <vt:lpstr>直方圖(測試影像2 - 結果)</vt:lpstr>
      <vt:lpstr>直方圖(測試影像3 - 結果)</vt:lpstr>
      <vt:lpstr>擴充功能</vt:lpstr>
      <vt:lpstr>Demo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多功能及時套用濾鏡 InstaFilter</dc:title>
  <dc:creator>Qbsuran Alang</dc:creator>
  <cp:lastModifiedBy>QA</cp:lastModifiedBy>
  <cp:revision>36</cp:revision>
  <dcterms:created xsi:type="dcterms:W3CDTF">2014-05-28T08:10:28Z</dcterms:created>
  <dcterms:modified xsi:type="dcterms:W3CDTF">2014-05-30T13:25:09Z</dcterms:modified>
</cp:coreProperties>
</file>